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3"/>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334" r:id="rId79"/>
    <p:sldId id="335" r:id="rId80"/>
    <p:sldId id="336" r:id="rId81"/>
    <p:sldId id="337" r:id="rId82"/>
    <p:sldId id="338" r:id="rId83"/>
    <p:sldId id="339" r:id="rId84"/>
    <p:sldId id="340" r:id="rId85"/>
    <p:sldId id="341" r:id="rId86"/>
    <p:sldId id="342" r:id="rId87"/>
    <p:sldId id="343" r:id="rId88"/>
    <p:sldId id="344" r:id="rId89"/>
    <p:sldId id="345" r:id="rId90"/>
    <p:sldId id="346" r:id="rId91"/>
    <p:sldId id="347" r:id="rId92"/>
    <p:sldId id="348" r:id="rId93"/>
    <p:sldId id="349" r:id="rId94"/>
    <p:sldId id="350" r:id="rId95"/>
    <p:sldId id="351" r:id="rId96"/>
    <p:sldId id="352" r:id="rId97"/>
    <p:sldId id="353" r:id="rId98"/>
    <p:sldId id="354" r:id="rId99"/>
    <p:sldId id="355" r:id="rId100"/>
    <p:sldId id="356" r:id="rId101"/>
    <p:sldId id="357" r:id="rId102"/>
    <p:sldId id="358" r:id="rId103"/>
    <p:sldId id="359" r:id="rId104"/>
    <p:sldId id="360" r:id="rId105"/>
    <p:sldId id="361" r:id="rId106"/>
    <p:sldId id="362" r:id="rId107"/>
    <p:sldId id="363" r:id="rId108"/>
    <p:sldId id="364" r:id="rId109"/>
    <p:sldId id="365" r:id="rId110"/>
    <p:sldId id="366" r:id="rId111"/>
    <p:sldId id="367" r:id="rId112"/>
    <p:sldId id="368" r:id="rId113"/>
    <p:sldId id="369" r:id="rId114"/>
    <p:sldId id="370" r:id="rId115"/>
    <p:sldId id="371" r:id="rId116"/>
    <p:sldId id="372" r:id="rId117"/>
    <p:sldId id="373" r:id="rId118"/>
    <p:sldId id="374" r:id="rId119"/>
    <p:sldId id="375" r:id="rId120"/>
    <p:sldId id="376" r:id="rId121"/>
    <p:sldId id="377" r:id="rId122"/>
    <p:sldId id="378" r:id="rId123"/>
    <p:sldId id="379" r:id="rId124"/>
    <p:sldId id="380" r:id="rId125"/>
    <p:sldId id="381" r:id="rId126"/>
    <p:sldId id="382" r:id="rId127"/>
    <p:sldId id="383" r:id="rId128"/>
    <p:sldId id="384" r:id="rId129"/>
    <p:sldId id="385" r:id="rId130"/>
    <p:sldId id="386" r:id="rId131"/>
    <p:sldId id="387" r:id="rId132"/>
    <p:sldId id="388" r:id="rId133"/>
    <p:sldId id="389" r:id="rId134"/>
    <p:sldId id="390" r:id="rId135"/>
    <p:sldId id="391" r:id="rId136"/>
    <p:sldId id="392" r:id="rId137"/>
    <p:sldId id="393" r:id="rId138"/>
    <p:sldId id="394" r:id="rId139"/>
    <p:sldId id="395" r:id="rId140"/>
    <p:sldId id="396" r:id="rId141"/>
    <p:sldId id="397" r:id="rId142"/>
    <p:sldId id="398" r:id="rId143"/>
    <p:sldId id="399" r:id="rId144"/>
    <p:sldId id="400" r:id="rId145"/>
    <p:sldId id="401" r:id="rId146"/>
    <p:sldId id="402" r:id="rId147"/>
    <p:sldId id="403" r:id="rId148"/>
    <p:sldId id="404" r:id="rId149"/>
    <p:sldId id="405" r:id="rId150"/>
    <p:sldId id="406" r:id="rId151"/>
    <p:sldId id="407" r:id="rId152"/>
    <p:sldId id="408" r:id="rId153"/>
    <p:sldId id="409" r:id="rId154"/>
    <p:sldId id="410" r:id="rId155"/>
    <p:sldId id="411" r:id="rId156"/>
    <p:sldId id="412" r:id="rId157"/>
    <p:sldId id="413" r:id="rId158"/>
    <p:sldId id="414" r:id="rId159"/>
    <p:sldId id="415" r:id="rId160"/>
    <p:sldId id="416" r:id="rId161"/>
    <p:sldId id="417" r:id="rId162"/>
    <p:sldId id="421" r:id="rId163"/>
    <p:sldId id="422" r:id="rId164"/>
    <p:sldId id="423" r:id="rId165"/>
    <p:sldId id="424" r:id="rId166"/>
    <p:sldId id="425" r:id="rId167"/>
    <p:sldId id="426" r:id="rId168"/>
    <p:sldId id="427" r:id="rId169"/>
    <p:sldId id="428" r:id="rId170"/>
    <p:sldId id="429" r:id="rId171"/>
    <p:sldId id="430" r:id="rId172"/>
    <p:sldId id="431" r:id="rId173"/>
    <p:sldId id="432" r:id="rId174"/>
    <p:sldId id="433" r:id="rId175"/>
    <p:sldId id="434" r:id="rId176"/>
    <p:sldId id="435" r:id="rId177"/>
    <p:sldId id="436" r:id="rId178"/>
    <p:sldId id="437" r:id="rId179"/>
    <p:sldId id="438" r:id="rId180"/>
    <p:sldId id="439" r:id="rId181"/>
    <p:sldId id="440" r:id="rId182"/>
    <p:sldId id="441" r:id="rId183"/>
    <p:sldId id="442" r:id="rId184"/>
    <p:sldId id="443" r:id="rId185"/>
    <p:sldId id="444" r:id="rId186"/>
    <p:sldId id="445" r:id="rId187"/>
    <p:sldId id="446" r:id="rId188"/>
    <p:sldId id="447" r:id="rId189"/>
    <p:sldId id="448" r:id="rId190"/>
    <p:sldId id="449" r:id="rId191"/>
    <p:sldId id="450" r:id="rId192"/>
    <p:sldId id="451" r:id="rId193"/>
    <p:sldId id="452" r:id="rId194"/>
    <p:sldId id="453" r:id="rId195"/>
    <p:sldId id="454" r:id="rId196"/>
    <p:sldId id="455" r:id="rId197"/>
    <p:sldId id="456" r:id="rId198"/>
    <p:sldId id="457" r:id="rId199"/>
    <p:sldId id="458" r:id="rId200"/>
    <p:sldId id="459" r:id="rId201"/>
    <p:sldId id="460" r:id="rId20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b Lab One" initials="LLO" lastIdx="0" clrIdx="0">
    <p:extLst>
      <p:ext uri="{19B8F6BF-5375-455C-9EA6-DF929625EA0E}">
        <p15:presenceInfo xmlns:p15="http://schemas.microsoft.com/office/powerpoint/2012/main" userId="Lib Lab On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15" autoAdjust="0"/>
  </p:normalViewPr>
  <p:slideViewPr>
    <p:cSldViewPr>
      <p:cViewPr varScale="1">
        <p:scale>
          <a:sx n="97" d="100"/>
          <a:sy n="97" d="100"/>
        </p:scale>
        <p:origin x="96" y="84"/>
      </p:cViewPr>
      <p:guideLst>
        <p:guide orient="horz" pos="2160"/>
        <p:guide pos="2880"/>
      </p:guideLst>
    </p:cSldViewPr>
  </p:slideViewPr>
  <p:outlineViewPr>
    <p:cViewPr>
      <p:scale>
        <a:sx n="33" d="100"/>
        <a:sy n="33" d="100"/>
      </p:scale>
      <p:origin x="60" y="140238"/>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presProps" Target="pres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181" Type="http://schemas.openxmlformats.org/officeDocument/2006/relationships/slide" Target="slides/slide180.xml"/><Relationship Id="rId186" Type="http://schemas.openxmlformats.org/officeDocument/2006/relationships/slide" Target="slides/slide185.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92" Type="http://schemas.openxmlformats.org/officeDocument/2006/relationships/slide" Target="slides/slide191.xml"/><Relationship Id="rId197" Type="http://schemas.openxmlformats.org/officeDocument/2006/relationships/slide" Target="slides/slide196.xml"/><Relationship Id="rId206" Type="http://schemas.openxmlformats.org/officeDocument/2006/relationships/viewProps" Target="viewProps.xml"/><Relationship Id="rId201" Type="http://schemas.openxmlformats.org/officeDocument/2006/relationships/slide" Target="slides/slide200.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slide" Target="slides/slide201.xml"/><Relationship Id="rId207" Type="http://schemas.openxmlformats.org/officeDocument/2006/relationships/theme" Target="theme/theme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notesMaster" Target="notesMasters/notesMaster1.xml"/><Relationship Id="rId208"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190" Type="http://schemas.openxmlformats.org/officeDocument/2006/relationships/slide" Target="slides/slide189.xml"/><Relationship Id="rId204" Type="http://schemas.openxmlformats.org/officeDocument/2006/relationships/commentAuthors" Target="commentAuthor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9746437-6B2A-415C-A900-5A07EC97FAA7}" type="doc">
      <dgm:prSet loTypeId="urn:microsoft.com/office/officeart/2005/8/layout/orgChart1" loCatId="hierarchy" qsTypeId="urn:microsoft.com/office/officeart/2005/8/quickstyle/simple1" qsCatId="simple" csTypeId="urn:microsoft.com/office/officeart/2005/8/colors/accent1_2" csCatId="accent1"/>
      <dgm:spPr/>
    </dgm:pt>
    <dgm:pt modelId="{34EB58B4-1F65-4BA7-94B4-A9408B1CF001}">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smtClean="0">
              <a:ln>
                <a:noFill/>
              </a:ln>
              <a:solidFill>
                <a:schemeClr val="tx1"/>
              </a:solidFill>
              <a:effectLst/>
            </a:rPr>
            <a:t>Totality</a:t>
          </a:r>
          <a:endParaRPr kumimoji="0" lang="en-US" altLang="en-US" b="1" i="0" u="none" strike="noStrike" cap="none" normalizeH="0" baseline="0" smtClean="0">
            <a:ln>
              <a:noFill/>
            </a:ln>
            <a:solidFill>
              <a:schemeClr val="tx1"/>
            </a:solidFill>
            <a:effectLst/>
          </a:endParaRPr>
        </a:p>
      </dgm:t>
    </dgm:pt>
    <dgm:pt modelId="{03060B18-BC8F-4E54-81A6-AE03AA0E9882}" type="parTrans" cxnId="{85A9F93F-942C-417A-879B-D0F0ADEA979C}">
      <dgm:prSet/>
      <dgm:spPr/>
    </dgm:pt>
    <dgm:pt modelId="{F03D7CA3-72E2-45F1-B2E6-4BD494E411FB}" type="sibTrans" cxnId="{85A9F93F-942C-417A-879B-D0F0ADEA979C}">
      <dgm:prSet/>
      <dgm:spPr/>
    </dgm:pt>
    <dgm:pt modelId="{5BC861CB-2DFB-4754-8961-A11D1F2433E6}">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smtClean="0">
              <a:ln>
                <a:noFill/>
              </a:ln>
              <a:solidFill>
                <a:schemeClr val="tx1"/>
              </a:solidFill>
              <a:effectLst/>
            </a:rPr>
            <a:t>General</a:t>
          </a:r>
          <a:r>
            <a:rPr kumimoji="0" lang="en-US" altLang="en-US" b="0" i="0" u="none" strike="noStrike" cap="none" normalizeH="0" baseline="0" smtClean="0">
              <a:ln>
                <a:noFill/>
              </a:ln>
              <a:solidFill>
                <a:schemeClr val="tx1"/>
              </a:solidFill>
              <a:effectLst/>
            </a:rPr>
            <a:t>	</a:t>
          </a:r>
          <a:endParaRPr kumimoji="0" lang="en-US" altLang="en-US" b="0" i="0" u="none" strike="noStrike" cap="none" normalizeH="0" baseline="0" smtClean="0">
            <a:ln>
              <a:noFill/>
            </a:ln>
            <a:solidFill>
              <a:schemeClr val="tx1"/>
            </a:solidFill>
            <a:effectLst/>
          </a:endParaRPr>
        </a:p>
      </dgm:t>
    </dgm:pt>
    <dgm:pt modelId="{60E4C736-4EF1-4148-8478-B89CA0336225}" type="parTrans" cxnId="{A5963253-6BC7-458C-B05F-7796F0E419F7}">
      <dgm:prSet/>
      <dgm:spPr/>
    </dgm:pt>
    <dgm:pt modelId="{3AD5A849-82FD-458E-A447-42EF09EFC125}" type="sibTrans" cxnId="{A5963253-6BC7-458C-B05F-7796F0E419F7}">
      <dgm:prSet/>
      <dgm:spPr/>
    </dgm:pt>
    <dgm:pt modelId="{92B5987E-6DF1-4534-8383-9613904F8BF2}">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smtClean="0">
              <a:ln>
                <a:noFill/>
              </a:ln>
              <a:solidFill>
                <a:schemeClr val="tx1"/>
              </a:solidFill>
              <a:effectLst/>
            </a:rPr>
            <a:t>Mental</a:t>
          </a:r>
          <a:endParaRPr kumimoji="0" lang="en-US" altLang="en-US" b="1" i="0" u="none" strike="noStrike" cap="none" normalizeH="0" baseline="0" smtClean="0">
            <a:ln>
              <a:noFill/>
            </a:ln>
            <a:solidFill>
              <a:schemeClr val="tx1"/>
            </a:solidFill>
            <a:effectLst/>
          </a:endParaRPr>
        </a:p>
      </dgm:t>
    </dgm:pt>
    <dgm:pt modelId="{2E99CEBD-7849-48A5-90DD-7C97472C6F4D}" type="parTrans" cxnId="{89C7438E-09FB-458A-ACE4-DF0C0F11D7D1}">
      <dgm:prSet/>
      <dgm:spPr/>
    </dgm:pt>
    <dgm:pt modelId="{56DABC83-930A-4EBF-BE32-F3FCC7B8D32F}" type="sibTrans" cxnId="{89C7438E-09FB-458A-ACE4-DF0C0F11D7D1}">
      <dgm:prSet/>
      <dgm:spPr/>
    </dgm:pt>
    <dgm:pt modelId="{31BEF530-A083-45FD-B7E1-1D0813D61FAB}">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smtClean="0">
              <a:ln>
                <a:noFill/>
              </a:ln>
              <a:solidFill>
                <a:schemeClr val="tx1"/>
              </a:solidFill>
              <a:effectLst/>
            </a:rPr>
            <a:t>Physical</a:t>
          </a:r>
          <a:endParaRPr kumimoji="0" lang="en-US" altLang="en-US" b="1" i="0" u="none" strike="noStrike" cap="none" normalizeH="0" baseline="0" smtClean="0">
            <a:ln>
              <a:noFill/>
            </a:ln>
            <a:solidFill>
              <a:schemeClr val="tx1"/>
            </a:solidFill>
            <a:effectLst/>
          </a:endParaRPr>
        </a:p>
      </dgm:t>
    </dgm:pt>
    <dgm:pt modelId="{B3463F46-F3D8-4DBC-A030-1EACAEB321E0}" type="parTrans" cxnId="{3BE01D17-2BC5-4106-BC53-351ABD7BE7B0}">
      <dgm:prSet/>
      <dgm:spPr/>
    </dgm:pt>
    <dgm:pt modelId="{FFAA9A9F-64FD-4D98-886B-CDD43F70DD45}" type="sibTrans" cxnId="{3BE01D17-2BC5-4106-BC53-351ABD7BE7B0}">
      <dgm:prSet/>
      <dgm:spPr/>
    </dgm:pt>
    <dgm:pt modelId="{3BEA144B-3BCD-450C-8FF6-C1141384ED4A}">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smtClean="0">
              <a:ln>
                <a:noFill/>
              </a:ln>
              <a:solidFill>
                <a:schemeClr val="tx1"/>
              </a:solidFill>
              <a:effectLst/>
            </a:rPr>
            <a:t>Particular</a:t>
          </a:r>
          <a:endParaRPr kumimoji="0" lang="en-US" altLang="en-US" b="1" i="0" u="none" strike="noStrike" cap="none" normalizeH="0" baseline="0" smtClean="0">
            <a:ln>
              <a:noFill/>
            </a:ln>
            <a:solidFill>
              <a:schemeClr val="tx1"/>
            </a:solidFill>
            <a:effectLst/>
          </a:endParaRPr>
        </a:p>
      </dgm:t>
    </dgm:pt>
    <dgm:pt modelId="{5D3069BF-E871-4CF7-91EE-7BD3A8391DEB}" type="parTrans" cxnId="{8063C348-747E-4895-80FD-989D3E001AE4}">
      <dgm:prSet/>
      <dgm:spPr/>
    </dgm:pt>
    <dgm:pt modelId="{7901A6EF-46ED-4C6F-B5A6-ADACF5A19308}" type="sibTrans" cxnId="{8063C348-747E-4895-80FD-989D3E001AE4}">
      <dgm:prSet/>
      <dgm:spPr/>
    </dgm:pt>
    <dgm:pt modelId="{332999CB-58FD-4A17-AE82-BCF48B838374}">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smtClean="0">
              <a:ln>
                <a:noFill/>
              </a:ln>
              <a:solidFill>
                <a:schemeClr val="tx1"/>
              </a:solidFill>
              <a:effectLst/>
            </a:rPr>
            <a:t>Common</a:t>
          </a:r>
          <a:endParaRPr kumimoji="0" lang="en-US" altLang="en-US" b="1" i="0" u="none" strike="noStrike" cap="none" normalizeH="0" baseline="0" smtClean="0">
            <a:ln>
              <a:noFill/>
            </a:ln>
            <a:solidFill>
              <a:schemeClr val="tx1"/>
            </a:solidFill>
            <a:effectLst/>
          </a:endParaRPr>
        </a:p>
      </dgm:t>
    </dgm:pt>
    <dgm:pt modelId="{BE1BA6EF-49AE-4BBC-98E0-02F63470B0EA}" type="parTrans" cxnId="{B1B984C4-93A8-47D8-A879-E7480AB5774F}">
      <dgm:prSet/>
      <dgm:spPr/>
    </dgm:pt>
    <dgm:pt modelId="{10DDC124-E525-4B40-976E-752D8AC07532}" type="sibTrans" cxnId="{B1B984C4-93A8-47D8-A879-E7480AB5774F}">
      <dgm:prSet/>
      <dgm:spPr/>
    </dgm:pt>
    <dgm:pt modelId="{00C868BF-F9A6-423D-88E5-816934A98C05}" type="pres">
      <dgm:prSet presAssocID="{49746437-6B2A-415C-A900-5A07EC97FAA7}" presName="hierChild1" presStyleCnt="0">
        <dgm:presLayoutVars>
          <dgm:orgChart val="1"/>
          <dgm:chPref val="1"/>
          <dgm:dir/>
          <dgm:animOne val="branch"/>
          <dgm:animLvl val="lvl"/>
          <dgm:resizeHandles/>
        </dgm:presLayoutVars>
      </dgm:prSet>
      <dgm:spPr/>
    </dgm:pt>
    <dgm:pt modelId="{11DCA7FE-02A6-4F76-9FF0-8D6F506D1704}" type="pres">
      <dgm:prSet presAssocID="{34EB58B4-1F65-4BA7-94B4-A9408B1CF001}" presName="hierRoot1" presStyleCnt="0">
        <dgm:presLayoutVars>
          <dgm:hierBranch/>
        </dgm:presLayoutVars>
      </dgm:prSet>
      <dgm:spPr/>
    </dgm:pt>
    <dgm:pt modelId="{8A2992F5-9A4B-4A34-A7B9-5E9DAB074ACC}" type="pres">
      <dgm:prSet presAssocID="{34EB58B4-1F65-4BA7-94B4-A9408B1CF001}" presName="rootComposite1" presStyleCnt="0"/>
      <dgm:spPr/>
    </dgm:pt>
    <dgm:pt modelId="{27BF48B0-B5A6-4D6F-8B6C-FE01704BFB48}" type="pres">
      <dgm:prSet presAssocID="{34EB58B4-1F65-4BA7-94B4-A9408B1CF001}" presName="rootText1" presStyleLbl="node0" presStyleIdx="0" presStyleCnt="1">
        <dgm:presLayoutVars>
          <dgm:chPref val="3"/>
        </dgm:presLayoutVars>
      </dgm:prSet>
      <dgm:spPr/>
    </dgm:pt>
    <dgm:pt modelId="{5F00DC8D-3627-403F-BA8E-0EA8004F8F39}" type="pres">
      <dgm:prSet presAssocID="{34EB58B4-1F65-4BA7-94B4-A9408B1CF001}" presName="rootConnector1" presStyleLbl="node1" presStyleIdx="0" presStyleCnt="0"/>
      <dgm:spPr/>
    </dgm:pt>
    <dgm:pt modelId="{09D3E663-DAC7-49B6-B384-97780FED30F4}" type="pres">
      <dgm:prSet presAssocID="{34EB58B4-1F65-4BA7-94B4-A9408B1CF001}" presName="hierChild2" presStyleCnt="0"/>
      <dgm:spPr/>
    </dgm:pt>
    <dgm:pt modelId="{A2048B60-EEA3-4AC5-8565-74D797A0ADB1}" type="pres">
      <dgm:prSet presAssocID="{60E4C736-4EF1-4148-8478-B89CA0336225}" presName="Name35" presStyleLbl="parChTrans1D2" presStyleIdx="0" presStyleCnt="3"/>
      <dgm:spPr/>
    </dgm:pt>
    <dgm:pt modelId="{F8AE7453-984B-42D2-800B-D9128054646F}" type="pres">
      <dgm:prSet presAssocID="{5BC861CB-2DFB-4754-8961-A11D1F2433E6}" presName="hierRoot2" presStyleCnt="0">
        <dgm:presLayoutVars>
          <dgm:hierBranch/>
        </dgm:presLayoutVars>
      </dgm:prSet>
      <dgm:spPr/>
    </dgm:pt>
    <dgm:pt modelId="{FF53BDD0-8E27-4889-9CBE-A3704C0728AA}" type="pres">
      <dgm:prSet presAssocID="{5BC861CB-2DFB-4754-8961-A11D1F2433E6}" presName="rootComposite" presStyleCnt="0"/>
      <dgm:spPr/>
    </dgm:pt>
    <dgm:pt modelId="{725B1B2D-8756-4086-AEB3-A065FDD8A0CD}" type="pres">
      <dgm:prSet presAssocID="{5BC861CB-2DFB-4754-8961-A11D1F2433E6}" presName="rootText" presStyleLbl="node2" presStyleIdx="0" presStyleCnt="3">
        <dgm:presLayoutVars>
          <dgm:chPref val="3"/>
        </dgm:presLayoutVars>
      </dgm:prSet>
      <dgm:spPr/>
    </dgm:pt>
    <dgm:pt modelId="{EE0528C0-2A94-47E4-A8E1-35C646480DDF}" type="pres">
      <dgm:prSet presAssocID="{5BC861CB-2DFB-4754-8961-A11D1F2433E6}" presName="rootConnector" presStyleLbl="node2" presStyleIdx="0" presStyleCnt="3"/>
      <dgm:spPr/>
    </dgm:pt>
    <dgm:pt modelId="{76F9F855-D067-40FF-93FE-53CA5DBB675E}" type="pres">
      <dgm:prSet presAssocID="{5BC861CB-2DFB-4754-8961-A11D1F2433E6}" presName="hierChild4" presStyleCnt="0"/>
      <dgm:spPr/>
    </dgm:pt>
    <dgm:pt modelId="{C26B9F89-8B74-434C-9D13-91EFB96095BE}" type="pres">
      <dgm:prSet presAssocID="{2E99CEBD-7849-48A5-90DD-7C97472C6F4D}" presName="Name35" presStyleLbl="parChTrans1D3" presStyleIdx="0" presStyleCnt="2"/>
      <dgm:spPr/>
    </dgm:pt>
    <dgm:pt modelId="{6ED604EB-F4C5-458B-81D8-060A7C2B8F83}" type="pres">
      <dgm:prSet presAssocID="{92B5987E-6DF1-4534-8383-9613904F8BF2}" presName="hierRoot2" presStyleCnt="0">
        <dgm:presLayoutVars>
          <dgm:hierBranch val="r"/>
        </dgm:presLayoutVars>
      </dgm:prSet>
      <dgm:spPr/>
    </dgm:pt>
    <dgm:pt modelId="{BBE815E7-AA2C-4D56-A77B-A00692D38444}" type="pres">
      <dgm:prSet presAssocID="{92B5987E-6DF1-4534-8383-9613904F8BF2}" presName="rootComposite" presStyleCnt="0"/>
      <dgm:spPr/>
    </dgm:pt>
    <dgm:pt modelId="{C1AD0251-2FE3-44B2-AEE7-5E123B7E0E11}" type="pres">
      <dgm:prSet presAssocID="{92B5987E-6DF1-4534-8383-9613904F8BF2}" presName="rootText" presStyleLbl="node3" presStyleIdx="0" presStyleCnt="2">
        <dgm:presLayoutVars>
          <dgm:chPref val="3"/>
        </dgm:presLayoutVars>
      </dgm:prSet>
      <dgm:spPr/>
    </dgm:pt>
    <dgm:pt modelId="{06CA0E01-1651-4D1F-9010-AC44CEFCDB4B}" type="pres">
      <dgm:prSet presAssocID="{92B5987E-6DF1-4534-8383-9613904F8BF2}" presName="rootConnector" presStyleLbl="node3" presStyleIdx="0" presStyleCnt="2"/>
      <dgm:spPr/>
    </dgm:pt>
    <dgm:pt modelId="{DDBE5D26-FAED-4AF5-BD94-A25D61284ECA}" type="pres">
      <dgm:prSet presAssocID="{92B5987E-6DF1-4534-8383-9613904F8BF2}" presName="hierChild4" presStyleCnt="0"/>
      <dgm:spPr/>
    </dgm:pt>
    <dgm:pt modelId="{7B23C0C6-703A-46A7-AF0F-5EDFF4FF89A2}" type="pres">
      <dgm:prSet presAssocID="{92B5987E-6DF1-4534-8383-9613904F8BF2}" presName="hierChild5" presStyleCnt="0"/>
      <dgm:spPr/>
    </dgm:pt>
    <dgm:pt modelId="{10EF8E1E-BF6D-491D-B7FE-392315139483}" type="pres">
      <dgm:prSet presAssocID="{B3463F46-F3D8-4DBC-A030-1EACAEB321E0}" presName="Name35" presStyleLbl="parChTrans1D3" presStyleIdx="1" presStyleCnt="2"/>
      <dgm:spPr/>
    </dgm:pt>
    <dgm:pt modelId="{4C688E04-4EC9-47C1-8B17-D27570B871E9}" type="pres">
      <dgm:prSet presAssocID="{31BEF530-A083-45FD-B7E1-1D0813D61FAB}" presName="hierRoot2" presStyleCnt="0">
        <dgm:presLayoutVars>
          <dgm:hierBranch val="r"/>
        </dgm:presLayoutVars>
      </dgm:prSet>
      <dgm:spPr/>
    </dgm:pt>
    <dgm:pt modelId="{40A16247-72FC-4776-A023-040DD6F9D8D8}" type="pres">
      <dgm:prSet presAssocID="{31BEF530-A083-45FD-B7E1-1D0813D61FAB}" presName="rootComposite" presStyleCnt="0"/>
      <dgm:spPr/>
    </dgm:pt>
    <dgm:pt modelId="{7CB99BBD-0417-4D33-9D2E-492219526958}" type="pres">
      <dgm:prSet presAssocID="{31BEF530-A083-45FD-B7E1-1D0813D61FAB}" presName="rootText" presStyleLbl="node3" presStyleIdx="1" presStyleCnt="2">
        <dgm:presLayoutVars>
          <dgm:chPref val="3"/>
        </dgm:presLayoutVars>
      </dgm:prSet>
      <dgm:spPr/>
    </dgm:pt>
    <dgm:pt modelId="{0C3DB400-2121-445C-BE42-FE31AB5EBB5B}" type="pres">
      <dgm:prSet presAssocID="{31BEF530-A083-45FD-B7E1-1D0813D61FAB}" presName="rootConnector" presStyleLbl="node3" presStyleIdx="1" presStyleCnt="2"/>
      <dgm:spPr/>
    </dgm:pt>
    <dgm:pt modelId="{4B3D92E4-680C-4C51-879F-D4453E98A543}" type="pres">
      <dgm:prSet presAssocID="{31BEF530-A083-45FD-B7E1-1D0813D61FAB}" presName="hierChild4" presStyleCnt="0"/>
      <dgm:spPr/>
    </dgm:pt>
    <dgm:pt modelId="{E39E899A-917B-4045-BB89-FBB1524BD9E6}" type="pres">
      <dgm:prSet presAssocID="{31BEF530-A083-45FD-B7E1-1D0813D61FAB}" presName="hierChild5" presStyleCnt="0"/>
      <dgm:spPr/>
    </dgm:pt>
    <dgm:pt modelId="{7F520285-5342-4A6C-9A17-4F066984FB67}" type="pres">
      <dgm:prSet presAssocID="{5BC861CB-2DFB-4754-8961-A11D1F2433E6}" presName="hierChild5" presStyleCnt="0"/>
      <dgm:spPr/>
    </dgm:pt>
    <dgm:pt modelId="{79D6937A-85A0-4116-BE8F-07C2C3EAEB5D}" type="pres">
      <dgm:prSet presAssocID="{5D3069BF-E871-4CF7-91EE-7BD3A8391DEB}" presName="Name35" presStyleLbl="parChTrans1D2" presStyleIdx="1" presStyleCnt="3"/>
      <dgm:spPr/>
    </dgm:pt>
    <dgm:pt modelId="{15D0B7EE-8862-4FB8-8B6E-5A05C46ECBDA}" type="pres">
      <dgm:prSet presAssocID="{3BEA144B-3BCD-450C-8FF6-C1141384ED4A}" presName="hierRoot2" presStyleCnt="0">
        <dgm:presLayoutVars>
          <dgm:hierBranch/>
        </dgm:presLayoutVars>
      </dgm:prSet>
      <dgm:spPr/>
    </dgm:pt>
    <dgm:pt modelId="{BB3532A7-9BD2-4504-A9CE-D7E614CADC9A}" type="pres">
      <dgm:prSet presAssocID="{3BEA144B-3BCD-450C-8FF6-C1141384ED4A}" presName="rootComposite" presStyleCnt="0"/>
      <dgm:spPr/>
    </dgm:pt>
    <dgm:pt modelId="{BA7CFCC3-A7D8-412D-BB56-3AB79926F7F6}" type="pres">
      <dgm:prSet presAssocID="{3BEA144B-3BCD-450C-8FF6-C1141384ED4A}" presName="rootText" presStyleLbl="node2" presStyleIdx="1" presStyleCnt="3">
        <dgm:presLayoutVars>
          <dgm:chPref val="3"/>
        </dgm:presLayoutVars>
      </dgm:prSet>
      <dgm:spPr/>
    </dgm:pt>
    <dgm:pt modelId="{002B3797-66E6-465B-8267-3D0745E1EC24}" type="pres">
      <dgm:prSet presAssocID="{3BEA144B-3BCD-450C-8FF6-C1141384ED4A}" presName="rootConnector" presStyleLbl="node2" presStyleIdx="1" presStyleCnt="3"/>
      <dgm:spPr/>
    </dgm:pt>
    <dgm:pt modelId="{9C39603E-052D-483D-A946-BC9CE5509864}" type="pres">
      <dgm:prSet presAssocID="{3BEA144B-3BCD-450C-8FF6-C1141384ED4A}" presName="hierChild4" presStyleCnt="0"/>
      <dgm:spPr/>
    </dgm:pt>
    <dgm:pt modelId="{3F344FB9-1B11-4DEB-8E12-C6114F802647}" type="pres">
      <dgm:prSet presAssocID="{3BEA144B-3BCD-450C-8FF6-C1141384ED4A}" presName="hierChild5" presStyleCnt="0"/>
      <dgm:spPr/>
    </dgm:pt>
    <dgm:pt modelId="{92E15BC9-D283-4934-B943-90E46181D3FE}" type="pres">
      <dgm:prSet presAssocID="{BE1BA6EF-49AE-4BBC-98E0-02F63470B0EA}" presName="Name35" presStyleLbl="parChTrans1D2" presStyleIdx="2" presStyleCnt="3"/>
      <dgm:spPr/>
    </dgm:pt>
    <dgm:pt modelId="{29F5F593-A1C5-4765-AD8E-746199006C78}" type="pres">
      <dgm:prSet presAssocID="{332999CB-58FD-4A17-AE82-BCF48B838374}" presName="hierRoot2" presStyleCnt="0">
        <dgm:presLayoutVars>
          <dgm:hierBranch/>
        </dgm:presLayoutVars>
      </dgm:prSet>
      <dgm:spPr/>
    </dgm:pt>
    <dgm:pt modelId="{C11E14CA-27C5-4F91-976F-C65B73D1C4DE}" type="pres">
      <dgm:prSet presAssocID="{332999CB-58FD-4A17-AE82-BCF48B838374}" presName="rootComposite" presStyleCnt="0"/>
      <dgm:spPr/>
    </dgm:pt>
    <dgm:pt modelId="{5BF25638-EC72-4396-A343-174323415C67}" type="pres">
      <dgm:prSet presAssocID="{332999CB-58FD-4A17-AE82-BCF48B838374}" presName="rootText" presStyleLbl="node2" presStyleIdx="2" presStyleCnt="3">
        <dgm:presLayoutVars>
          <dgm:chPref val="3"/>
        </dgm:presLayoutVars>
      </dgm:prSet>
      <dgm:spPr/>
    </dgm:pt>
    <dgm:pt modelId="{8ACA8FCE-769A-4B95-B0A0-DD613FE25637}" type="pres">
      <dgm:prSet presAssocID="{332999CB-58FD-4A17-AE82-BCF48B838374}" presName="rootConnector" presStyleLbl="node2" presStyleIdx="2" presStyleCnt="3"/>
      <dgm:spPr/>
    </dgm:pt>
    <dgm:pt modelId="{A30A72FA-ACC6-457B-BE4C-FC52B1E66F72}" type="pres">
      <dgm:prSet presAssocID="{332999CB-58FD-4A17-AE82-BCF48B838374}" presName="hierChild4" presStyleCnt="0"/>
      <dgm:spPr/>
    </dgm:pt>
    <dgm:pt modelId="{64BEA20C-26D0-45A0-80FC-D787D006C3A8}" type="pres">
      <dgm:prSet presAssocID="{332999CB-58FD-4A17-AE82-BCF48B838374}" presName="hierChild5" presStyleCnt="0"/>
      <dgm:spPr/>
    </dgm:pt>
    <dgm:pt modelId="{05D6EA1E-485E-4765-9EAF-4210171E5630}" type="pres">
      <dgm:prSet presAssocID="{34EB58B4-1F65-4BA7-94B4-A9408B1CF001}" presName="hierChild3" presStyleCnt="0"/>
      <dgm:spPr/>
    </dgm:pt>
  </dgm:ptLst>
  <dgm:cxnLst>
    <dgm:cxn modelId="{1D5C624E-F1D6-4D67-AFC8-30D6A6E5C262}" type="presOf" srcId="{5BC861CB-2DFB-4754-8961-A11D1F2433E6}" destId="{EE0528C0-2A94-47E4-A8E1-35C646480DDF}" srcOrd="1" destOrd="0" presId="urn:microsoft.com/office/officeart/2005/8/layout/orgChart1"/>
    <dgm:cxn modelId="{F59E2302-6866-4E78-A957-76EC339C435A}" type="presOf" srcId="{5D3069BF-E871-4CF7-91EE-7BD3A8391DEB}" destId="{79D6937A-85A0-4116-BE8F-07C2C3EAEB5D}" srcOrd="0" destOrd="0" presId="urn:microsoft.com/office/officeart/2005/8/layout/orgChart1"/>
    <dgm:cxn modelId="{99486A84-8123-4F26-A2F5-68A4268FCEF0}" type="presOf" srcId="{60E4C736-4EF1-4148-8478-B89CA0336225}" destId="{A2048B60-EEA3-4AC5-8565-74D797A0ADB1}" srcOrd="0" destOrd="0" presId="urn:microsoft.com/office/officeart/2005/8/layout/orgChart1"/>
    <dgm:cxn modelId="{B1B984C4-93A8-47D8-A879-E7480AB5774F}" srcId="{34EB58B4-1F65-4BA7-94B4-A9408B1CF001}" destId="{332999CB-58FD-4A17-AE82-BCF48B838374}" srcOrd="2" destOrd="0" parTransId="{BE1BA6EF-49AE-4BBC-98E0-02F63470B0EA}" sibTransId="{10DDC124-E525-4B40-976E-752D8AC07532}"/>
    <dgm:cxn modelId="{B756BC15-B372-4EAA-8136-F99C6F4BFC41}" type="presOf" srcId="{B3463F46-F3D8-4DBC-A030-1EACAEB321E0}" destId="{10EF8E1E-BF6D-491D-B7FE-392315139483}" srcOrd="0" destOrd="0" presId="urn:microsoft.com/office/officeart/2005/8/layout/orgChart1"/>
    <dgm:cxn modelId="{FC20ABFB-C16E-4BB1-8C4E-CFCFBF0E8FCB}" type="presOf" srcId="{BE1BA6EF-49AE-4BBC-98E0-02F63470B0EA}" destId="{92E15BC9-D283-4934-B943-90E46181D3FE}" srcOrd="0" destOrd="0" presId="urn:microsoft.com/office/officeart/2005/8/layout/orgChart1"/>
    <dgm:cxn modelId="{D9915CE4-381D-41A4-A414-13182DA1EFDA}" type="presOf" srcId="{31BEF530-A083-45FD-B7E1-1D0813D61FAB}" destId="{7CB99BBD-0417-4D33-9D2E-492219526958}" srcOrd="0" destOrd="0" presId="urn:microsoft.com/office/officeart/2005/8/layout/orgChart1"/>
    <dgm:cxn modelId="{DFBE7D24-2937-4111-8E04-230DAA970C74}" type="presOf" srcId="{332999CB-58FD-4A17-AE82-BCF48B838374}" destId="{5BF25638-EC72-4396-A343-174323415C67}" srcOrd="0" destOrd="0" presId="urn:microsoft.com/office/officeart/2005/8/layout/orgChart1"/>
    <dgm:cxn modelId="{85A9F93F-942C-417A-879B-D0F0ADEA979C}" srcId="{49746437-6B2A-415C-A900-5A07EC97FAA7}" destId="{34EB58B4-1F65-4BA7-94B4-A9408B1CF001}" srcOrd="0" destOrd="0" parTransId="{03060B18-BC8F-4E54-81A6-AE03AA0E9882}" sibTransId="{F03D7CA3-72E2-45F1-B2E6-4BD494E411FB}"/>
    <dgm:cxn modelId="{AEC36428-ED76-4AFE-9FEB-32A66D7DF5C4}" type="presOf" srcId="{31BEF530-A083-45FD-B7E1-1D0813D61FAB}" destId="{0C3DB400-2121-445C-BE42-FE31AB5EBB5B}" srcOrd="1" destOrd="0" presId="urn:microsoft.com/office/officeart/2005/8/layout/orgChart1"/>
    <dgm:cxn modelId="{D2D5D471-40D6-4A36-A996-79BA03AE1B72}" type="presOf" srcId="{3BEA144B-3BCD-450C-8FF6-C1141384ED4A}" destId="{002B3797-66E6-465B-8267-3D0745E1EC24}" srcOrd="1" destOrd="0" presId="urn:microsoft.com/office/officeart/2005/8/layout/orgChart1"/>
    <dgm:cxn modelId="{3BE01D17-2BC5-4106-BC53-351ABD7BE7B0}" srcId="{5BC861CB-2DFB-4754-8961-A11D1F2433E6}" destId="{31BEF530-A083-45FD-B7E1-1D0813D61FAB}" srcOrd="1" destOrd="0" parTransId="{B3463F46-F3D8-4DBC-A030-1EACAEB321E0}" sibTransId="{FFAA9A9F-64FD-4D98-886B-CDD43F70DD45}"/>
    <dgm:cxn modelId="{A5963253-6BC7-458C-B05F-7796F0E419F7}" srcId="{34EB58B4-1F65-4BA7-94B4-A9408B1CF001}" destId="{5BC861CB-2DFB-4754-8961-A11D1F2433E6}" srcOrd="0" destOrd="0" parTransId="{60E4C736-4EF1-4148-8478-B89CA0336225}" sibTransId="{3AD5A849-82FD-458E-A447-42EF09EFC125}"/>
    <dgm:cxn modelId="{05EFD32C-08C8-4F22-8302-BC9D52972338}" type="presOf" srcId="{2E99CEBD-7849-48A5-90DD-7C97472C6F4D}" destId="{C26B9F89-8B74-434C-9D13-91EFB96095BE}" srcOrd="0" destOrd="0" presId="urn:microsoft.com/office/officeart/2005/8/layout/orgChart1"/>
    <dgm:cxn modelId="{94E54AE4-49AB-480B-A3FE-57BA62143CAF}" type="presOf" srcId="{34EB58B4-1F65-4BA7-94B4-A9408B1CF001}" destId="{27BF48B0-B5A6-4D6F-8B6C-FE01704BFB48}" srcOrd="0" destOrd="0" presId="urn:microsoft.com/office/officeart/2005/8/layout/orgChart1"/>
    <dgm:cxn modelId="{024F8CCD-4230-44CF-AA31-7BCECB227D2D}" type="presOf" srcId="{5BC861CB-2DFB-4754-8961-A11D1F2433E6}" destId="{725B1B2D-8756-4086-AEB3-A065FDD8A0CD}" srcOrd="0" destOrd="0" presId="urn:microsoft.com/office/officeart/2005/8/layout/orgChart1"/>
    <dgm:cxn modelId="{A3CEC94E-8976-4E52-98A6-900010D518CA}" type="presOf" srcId="{3BEA144B-3BCD-450C-8FF6-C1141384ED4A}" destId="{BA7CFCC3-A7D8-412D-BB56-3AB79926F7F6}" srcOrd="0" destOrd="0" presId="urn:microsoft.com/office/officeart/2005/8/layout/orgChart1"/>
    <dgm:cxn modelId="{01DCAB03-7CB1-4D1A-BE12-059AC10A51E5}" type="presOf" srcId="{92B5987E-6DF1-4534-8383-9613904F8BF2}" destId="{06CA0E01-1651-4D1F-9010-AC44CEFCDB4B}" srcOrd="1" destOrd="0" presId="urn:microsoft.com/office/officeart/2005/8/layout/orgChart1"/>
    <dgm:cxn modelId="{3B9D5BC8-C456-4085-AD4D-BE798608749E}" type="presOf" srcId="{92B5987E-6DF1-4534-8383-9613904F8BF2}" destId="{C1AD0251-2FE3-44B2-AEE7-5E123B7E0E11}" srcOrd="0" destOrd="0" presId="urn:microsoft.com/office/officeart/2005/8/layout/orgChart1"/>
    <dgm:cxn modelId="{10E443FC-56EF-4CA9-ACBC-186473837A50}" type="presOf" srcId="{34EB58B4-1F65-4BA7-94B4-A9408B1CF001}" destId="{5F00DC8D-3627-403F-BA8E-0EA8004F8F39}" srcOrd="1" destOrd="0" presId="urn:microsoft.com/office/officeart/2005/8/layout/orgChart1"/>
    <dgm:cxn modelId="{8063C348-747E-4895-80FD-989D3E001AE4}" srcId="{34EB58B4-1F65-4BA7-94B4-A9408B1CF001}" destId="{3BEA144B-3BCD-450C-8FF6-C1141384ED4A}" srcOrd="1" destOrd="0" parTransId="{5D3069BF-E871-4CF7-91EE-7BD3A8391DEB}" sibTransId="{7901A6EF-46ED-4C6F-B5A6-ADACF5A19308}"/>
    <dgm:cxn modelId="{88A8A153-671F-404F-B144-5DFAA2D6062D}" type="presOf" srcId="{49746437-6B2A-415C-A900-5A07EC97FAA7}" destId="{00C868BF-F9A6-423D-88E5-816934A98C05}" srcOrd="0" destOrd="0" presId="urn:microsoft.com/office/officeart/2005/8/layout/orgChart1"/>
    <dgm:cxn modelId="{89C7438E-09FB-458A-ACE4-DF0C0F11D7D1}" srcId="{5BC861CB-2DFB-4754-8961-A11D1F2433E6}" destId="{92B5987E-6DF1-4534-8383-9613904F8BF2}" srcOrd="0" destOrd="0" parTransId="{2E99CEBD-7849-48A5-90DD-7C97472C6F4D}" sibTransId="{56DABC83-930A-4EBF-BE32-F3FCC7B8D32F}"/>
    <dgm:cxn modelId="{BA6EE5BD-400A-4BCF-B541-5A0A44F4EC21}" type="presOf" srcId="{332999CB-58FD-4A17-AE82-BCF48B838374}" destId="{8ACA8FCE-769A-4B95-B0A0-DD613FE25637}" srcOrd="1" destOrd="0" presId="urn:microsoft.com/office/officeart/2005/8/layout/orgChart1"/>
    <dgm:cxn modelId="{7FB22D3A-CE9A-4601-A152-73ED3A927F6D}" type="presParOf" srcId="{00C868BF-F9A6-423D-88E5-816934A98C05}" destId="{11DCA7FE-02A6-4F76-9FF0-8D6F506D1704}" srcOrd="0" destOrd="0" presId="urn:microsoft.com/office/officeart/2005/8/layout/orgChart1"/>
    <dgm:cxn modelId="{577CFD22-4BCE-44EE-BDFE-F6D5C0E55608}" type="presParOf" srcId="{11DCA7FE-02A6-4F76-9FF0-8D6F506D1704}" destId="{8A2992F5-9A4B-4A34-A7B9-5E9DAB074ACC}" srcOrd="0" destOrd="0" presId="urn:microsoft.com/office/officeart/2005/8/layout/orgChart1"/>
    <dgm:cxn modelId="{6DA02960-3F77-431E-AB81-2C2C74540908}" type="presParOf" srcId="{8A2992F5-9A4B-4A34-A7B9-5E9DAB074ACC}" destId="{27BF48B0-B5A6-4D6F-8B6C-FE01704BFB48}" srcOrd="0" destOrd="0" presId="urn:microsoft.com/office/officeart/2005/8/layout/orgChart1"/>
    <dgm:cxn modelId="{48B7883F-9B52-4B2B-B6A5-99B51A913BC0}" type="presParOf" srcId="{8A2992F5-9A4B-4A34-A7B9-5E9DAB074ACC}" destId="{5F00DC8D-3627-403F-BA8E-0EA8004F8F39}" srcOrd="1" destOrd="0" presId="urn:microsoft.com/office/officeart/2005/8/layout/orgChart1"/>
    <dgm:cxn modelId="{8736898A-4768-4D53-A83E-3EF144C6E45C}" type="presParOf" srcId="{11DCA7FE-02A6-4F76-9FF0-8D6F506D1704}" destId="{09D3E663-DAC7-49B6-B384-97780FED30F4}" srcOrd="1" destOrd="0" presId="urn:microsoft.com/office/officeart/2005/8/layout/orgChart1"/>
    <dgm:cxn modelId="{355A9DF3-3759-4C13-B884-5950C7ADC2EB}" type="presParOf" srcId="{09D3E663-DAC7-49B6-B384-97780FED30F4}" destId="{A2048B60-EEA3-4AC5-8565-74D797A0ADB1}" srcOrd="0" destOrd="0" presId="urn:microsoft.com/office/officeart/2005/8/layout/orgChart1"/>
    <dgm:cxn modelId="{69CFFDCB-D227-4C75-8D4D-4304AFFF7468}" type="presParOf" srcId="{09D3E663-DAC7-49B6-B384-97780FED30F4}" destId="{F8AE7453-984B-42D2-800B-D9128054646F}" srcOrd="1" destOrd="0" presId="urn:microsoft.com/office/officeart/2005/8/layout/orgChart1"/>
    <dgm:cxn modelId="{DB56FCF0-C3F7-44EF-AE6C-3AEC02D748FD}" type="presParOf" srcId="{F8AE7453-984B-42D2-800B-D9128054646F}" destId="{FF53BDD0-8E27-4889-9CBE-A3704C0728AA}" srcOrd="0" destOrd="0" presId="urn:microsoft.com/office/officeart/2005/8/layout/orgChart1"/>
    <dgm:cxn modelId="{75CA483B-CC60-45D1-83E8-ACADA42C14A4}" type="presParOf" srcId="{FF53BDD0-8E27-4889-9CBE-A3704C0728AA}" destId="{725B1B2D-8756-4086-AEB3-A065FDD8A0CD}" srcOrd="0" destOrd="0" presId="urn:microsoft.com/office/officeart/2005/8/layout/orgChart1"/>
    <dgm:cxn modelId="{7F6B17DC-BB96-4FB9-A7A7-1FFEA0B55782}" type="presParOf" srcId="{FF53BDD0-8E27-4889-9CBE-A3704C0728AA}" destId="{EE0528C0-2A94-47E4-A8E1-35C646480DDF}" srcOrd="1" destOrd="0" presId="urn:microsoft.com/office/officeart/2005/8/layout/orgChart1"/>
    <dgm:cxn modelId="{1E9DBDDA-649F-48A2-8257-149D7DF6FB73}" type="presParOf" srcId="{F8AE7453-984B-42D2-800B-D9128054646F}" destId="{76F9F855-D067-40FF-93FE-53CA5DBB675E}" srcOrd="1" destOrd="0" presId="urn:microsoft.com/office/officeart/2005/8/layout/orgChart1"/>
    <dgm:cxn modelId="{7D892684-7A7C-4147-84ED-7A86E595F17D}" type="presParOf" srcId="{76F9F855-D067-40FF-93FE-53CA5DBB675E}" destId="{C26B9F89-8B74-434C-9D13-91EFB96095BE}" srcOrd="0" destOrd="0" presId="urn:microsoft.com/office/officeart/2005/8/layout/orgChart1"/>
    <dgm:cxn modelId="{EBEDE7EC-9563-4061-8F7B-6BE907DA0C92}" type="presParOf" srcId="{76F9F855-D067-40FF-93FE-53CA5DBB675E}" destId="{6ED604EB-F4C5-458B-81D8-060A7C2B8F83}" srcOrd="1" destOrd="0" presId="urn:microsoft.com/office/officeart/2005/8/layout/orgChart1"/>
    <dgm:cxn modelId="{12A36387-0906-4BF0-B0EA-3B166A0DAF55}" type="presParOf" srcId="{6ED604EB-F4C5-458B-81D8-060A7C2B8F83}" destId="{BBE815E7-AA2C-4D56-A77B-A00692D38444}" srcOrd="0" destOrd="0" presId="urn:microsoft.com/office/officeart/2005/8/layout/orgChart1"/>
    <dgm:cxn modelId="{FBE24EAA-955C-4262-A062-1D670F724FD6}" type="presParOf" srcId="{BBE815E7-AA2C-4D56-A77B-A00692D38444}" destId="{C1AD0251-2FE3-44B2-AEE7-5E123B7E0E11}" srcOrd="0" destOrd="0" presId="urn:microsoft.com/office/officeart/2005/8/layout/orgChart1"/>
    <dgm:cxn modelId="{B15969E7-9F45-4636-988B-C2BD279A01CC}" type="presParOf" srcId="{BBE815E7-AA2C-4D56-A77B-A00692D38444}" destId="{06CA0E01-1651-4D1F-9010-AC44CEFCDB4B}" srcOrd="1" destOrd="0" presId="urn:microsoft.com/office/officeart/2005/8/layout/orgChart1"/>
    <dgm:cxn modelId="{48D37833-4BA7-4889-9B88-149B13AAB41E}" type="presParOf" srcId="{6ED604EB-F4C5-458B-81D8-060A7C2B8F83}" destId="{DDBE5D26-FAED-4AF5-BD94-A25D61284ECA}" srcOrd="1" destOrd="0" presId="urn:microsoft.com/office/officeart/2005/8/layout/orgChart1"/>
    <dgm:cxn modelId="{0994667A-C358-4C46-A970-DA5DE1EC9665}" type="presParOf" srcId="{6ED604EB-F4C5-458B-81D8-060A7C2B8F83}" destId="{7B23C0C6-703A-46A7-AF0F-5EDFF4FF89A2}" srcOrd="2" destOrd="0" presId="urn:microsoft.com/office/officeart/2005/8/layout/orgChart1"/>
    <dgm:cxn modelId="{D825536A-41C1-43CA-845D-493144F5A9B7}" type="presParOf" srcId="{76F9F855-D067-40FF-93FE-53CA5DBB675E}" destId="{10EF8E1E-BF6D-491D-B7FE-392315139483}" srcOrd="2" destOrd="0" presId="urn:microsoft.com/office/officeart/2005/8/layout/orgChart1"/>
    <dgm:cxn modelId="{37893647-A867-4DE0-8EC9-F6057B2544E0}" type="presParOf" srcId="{76F9F855-D067-40FF-93FE-53CA5DBB675E}" destId="{4C688E04-4EC9-47C1-8B17-D27570B871E9}" srcOrd="3" destOrd="0" presId="urn:microsoft.com/office/officeart/2005/8/layout/orgChart1"/>
    <dgm:cxn modelId="{06C4B9D8-1238-4A73-8921-408E0AFF414A}" type="presParOf" srcId="{4C688E04-4EC9-47C1-8B17-D27570B871E9}" destId="{40A16247-72FC-4776-A023-040DD6F9D8D8}" srcOrd="0" destOrd="0" presId="urn:microsoft.com/office/officeart/2005/8/layout/orgChart1"/>
    <dgm:cxn modelId="{5AB44118-AB0C-4FAF-AFA3-F9A67E7FCDEB}" type="presParOf" srcId="{40A16247-72FC-4776-A023-040DD6F9D8D8}" destId="{7CB99BBD-0417-4D33-9D2E-492219526958}" srcOrd="0" destOrd="0" presId="urn:microsoft.com/office/officeart/2005/8/layout/orgChart1"/>
    <dgm:cxn modelId="{B777AF6F-7D4D-4AF6-9154-A6029455E20D}" type="presParOf" srcId="{40A16247-72FC-4776-A023-040DD6F9D8D8}" destId="{0C3DB400-2121-445C-BE42-FE31AB5EBB5B}" srcOrd="1" destOrd="0" presId="urn:microsoft.com/office/officeart/2005/8/layout/orgChart1"/>
    <dgm:cxn modelId="{67F5824E-CB73-46A4-A24D-8523C24D91C0}" type="presParOf" srcId="{4C688E04-4EC9-47C1-8B17-D27570B871E9}" destId="{4B3D92E4-680C-4C51-879F-D4453E98A543}" srcOrd="1" destOrd="0" presId="urn:microsoft.com/office/officeart/2005/8/layout/orgChart1"/>
    <dgm:cxn modelId="{1DC9F020-ACD0-4367-A09E-779CB3D2D541}" type="presParOf" srcId="{4C688E04-4EC9-47C1-8B17-D27570B871E9}" destId="{E39E899A-917B-4045-BB89-FBB1524BD9E6}" srcOrd="2" destOrd="0" presId="urn:microsoft.com/office/officeart/2005/8/layout/orgChart1"/>
    <dgm:cxn modelId="{9A6E454F-19E2-49CA-83E0-EF4ED10CA734}" type="presParOf" srcId="{F8AE7453-984B-42D2-800B-D9128054646F}" destId="{7F520285-5342-4A6C-9A17-4F066984FB67}" srcOrd="2" destOrd="0" presId="urn:microsoft.com/office/officeart/2005/8/layout/orgChart1"/>
    <dgm:cxn modelId="{DB78C6CF-83B9-4CD4-B6B0-F400578A47EF}" type="presParOf" srcId="{09D3E663-DAC7-49B6-B384-97780FED30F4}" destId="{79D6937A-85A0-4116-BE8F-07C2C3EAEB5D}" srcOrd="2" destOrd="0" presId="urn:microsoft.com/office/officeart/2005/8/layout/orgChart1"/>
    <dgm:cxn modelId="{65692A48-6EDA-4828-B33D-32BB2228297E}" type="presParOf" srcId="{09D3E663-DAC7-49B6-B384-97780FED30F4}" destId="{15D0B7EE-8862-4FB8-8B6E-5A05C46ECBDA}" srcOrd="3" destOrd="0" presId="urn:microsoft.com/office/officeart/2005/8/layout/orgChart1"/>
    <dgm:cxn modelId="{62E182E1-FD9C-4155-BB42-86C46B9A0D68}" type="presParOf" srcId="{15D0B7EE-8862-4FB8-8B6E-5A05C46ECBDA}" destId="{BB3532A7-9BD2-4504-A9CE-D7E614CADC9A}" srcOrd="0" destOrd="0" presId="urn:microsoft.com/office/officeart/2005/8/layout/orgChart1"/>
    <dgm:cxn modelId="{1843607E-7F13-47A0-B193-06522ECD0192}" type="presParOf" srcId="{BB3532A7-9BD2-4504-A9CE-D7E614CADC9A}" destId="{BA7CFCC3-A7D8-412D-BB56-3AB79926F7F6}" srcOrd="0" destOrd="0" presId="urn:microsoft.com/office/officeart/2005/8/layout/orgChart1"/>
    <dgm:cxn modelId="{3C3A3F5C-EAAA-434C-8879-ACCA561663E2}" type="presParOf" srcId="{BB3532A7-9BD2-4504-A9CE-D7E614CADC9A}" destId="{002B3797-66E6-465B-8267-3D0745E1EC24}" srcOrd="1" destOrd="0" presId="urn:microsoft.com/office/officeart/2005/8/layout/orgChart1"/>
    <dgm:cxn modelId="{362835C4-0375-4DCD-8B87-C6AB38990A99}" type="presParOf" srcId="{15D0B7EE-8862-4FB8-8B6E-5A05C46ECBDA}" destId="{9C39603E-052D-483D-A946-BC9CE5509864}" srcOrd="1" destOrd="0" presId="urn:microsoft.com/office/officeart/2005/8/layout/orgChart1"/>
    <dgm:cxn modelId="{4125CFE4-5121-45AF-A961-F43ED4AFF5C0}" type="presParOf" srcId="{15D0B7EE-8862-4FB8-8B6E-5A05C46ECBDA}" destId="{3F344FB9-1B11-4DEB-8E12-C6114F802647}" srcOrd="2" destOrd="0" presId="urn:microsoft.com/office/officeart/2005/8/layout/orgChart1"/>
    <dgm:cxn modelId="{3EFE3024-D24D-49EE-A90B-54AB9B381030}" type="presParOf" srcId="{09D3E663-DAC7-49B6-B384-97780FED30F4}" destId="{92E15BC9-D283-4934-B943-90E46181D3FE}" srcOrd="4" destOrd="0" presId="urn:microsoft.com/office/officeart/2005/8/layout/orgChart1"/>
    <dgm:cxn modelId="{B1D67B93-94A5-4CFB-A856-E781085F343C}" type="presParOf" srcId="{09D3E663-DAC7-49B6-B384-97780FED30F4}" destId="{29F5F593-A1C5-4765-AD8E-746199006C78}" srcOrd="5" destOrd="0" presId="urn:microsoft.com/office/officeart/2005/8/layout/orgChart1"/>
    <dgm:cxn modelId="{DD2AB482-0783-4350-9DA1-3C2FF54E721F}" type="presParOf" srcId="{29F5F593-A1C5-4765-AD8E-746199006C78}" destId="{C11E14CA-27C5-4F91-976F-C65B73D1C4DE}" srcOrd="0" destOrd="0" presId="urn:microsoft.com/office/officeart/2005/8/layout/orgChart1"/>
    <dgm:cxn modelId="{20AF21C9-CAE7-4A4A-BC06-F0468CB71CE2}" type="presParOf" srcId="{C11E14CA-27C5-4F91-976F-C65B73D1C4DE}" destId="{5BF25638-EC72-4396-A343-174323415C67}" srcOrd="0" destOrd="0" presId="urn:microsoft.com/office/officeart/2005/8/layout/orgChart1"/>
    <dgm:cxn modelId="{805908D3-9C1A-43A8-A976-66788601B06B}" type="presParOf" srcId="{C11E14CA-27C5-4F91-976F-C65B73D1C4DE}" destId="{8ACA8FCE-769A-4B95-B0A0-DD613FE25637}" srcOrd="1" destOrd="0" presId="urn:microsoft.com/office/officeart/2005/8/layout/orgChart1"/>
    <dgm:cxn modelId="{AB883894-6DA6-4AA3-967D-000175096287}" type="presParOf" srcId="{29F5F593-A1C5-4765-AD8E-746199006C78}" destId="{A30A72FA-ACC6-457B-BE4C-FC52B1E66F72}" srcOrd="1" destOrd="0" presId="urn:microsoft.com/office/officeart/2005/8/layout/orgChart1"/>
    <dgm:cxn modelId="{A296ED94-D3E3-434C-BB0F-C8836D98637E}" type="presParOf" srcId="{29F5F593-A1C5-4765-AD8E-746199006C78}" destId="{64BEA20C-26D0-45A0-80FC-D787D006C3A8}" srcOrd="2" destOrd="0" presId="urn:microsoft.com/office/officeart/2005/8/layout/orgChart1"/>
    <dgm:cxn modelId="{2429CDB7-CA4A-424A-B8CA-E003D3B631BD}" type="presParOf" srcId="{11DCA7FE-02A6-4F76-9FF0-8D6F506D1704}" destId="{05D6EA1E-485E-4765-9EAF-4210171E5630}"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E15BC9-D283-4934-B943-90E46181D3FE}">
      <dsp:nvSpPr>
        <dsp:cNvPr id="0" name=""/>
        <dsp:cNvSpPr/>
      </dsp:nvSpPr>
      <dsp:spPr>
        <a:xfrm>
          <a:off x="4470256" y="1169247"/>
          <a:ext cx="2336226" cy="405460"/>
        </a:xfrm>
        <a:custGeom>
          <a:avLst/>
          <a:gdLst/>
          <a:ahLst/>
          <a:cxnLst/>
          <a:rect l="0" t="0" r="0" b="0"/>
          <a:pathLst>
            <a:path>
              <a:moveTo>
                <a:pt x="0" y="0"/>
              </a:moveTo>
              <a:lnTo>
                <a:pt x="0" y="202730"/>
              </a:lnTo>
              <a:lnTo>
                <a:pt x="2336226" y="202730"/>
              </a:lnTo>
              <a:lnTo>
                <a:pt x="2336226" y="40546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9D6937A-85A0-4116-BE8F-07C2C3EAEB5D}">
      <dsp:nvSpPr>
        <dsp:cNvPr id="0" name=""/>
        <dsp:cNvSpPr/>
      </dsp:nvSpPr>
      <dsp:spPr>
        <a:xfrm>
          <a:off x="4424536" y="1169247"/>
          <a:ext cx="91440" cy="405460"/>
        </a:xfrm>
        <a:custGeom>
          <a:avLst/>
          <a:gdLst/>
          <a:ahLst/>
          <a:cxnLst/>
          <a:rect l="0" t="0" r="0" b="0"/>
          <a:pathLst>
            <a:path>
              <a:moveTo>
                <a:pt x="45720" y="0"/>
              </a:moveTo>
              <a:lnTo>
                <a:pt x="45720" y="40546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0EF8E1E-BF6D-491D-B7FE-392315139483}">
      <dsp:nvSpPr>
        <dsp:cNvPr id="0" name=""/>
        <dsp:cNvSpPr/>
      </dsp:nvSpPr>
      <dsp:spPr>
        <a:xfrm>
          <a:off x="2134029" y="2540091"/>
          <a:ext cx="1168113" cy="405460"/>
        </a:xfrm>
        <a:custGeom>
          <a:avLst/>
          <a:gdLst/>
          <a:ahLst/>
          <a:cxnLst/>
          <a:rect l="0" t="0" r="0" b="0"/>
          <a:pathLst>
            <a:path>
              <a:moveTo>
                <a:pt x="0" y="0"/>
              </a:moveTo>
              <a:lnTo>
                <a:pt x="0" y="202730"/>
              </a:lnTo>
              <a:lnTo>
                <a:pt x="1168113" y="202730"/>
              </a:lnTo>
              <a:lnTo>
                <a:pt x="1168113" y="40546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26B9F89-8B74-434C-9D13-91EFB96095BE}">
      <dsp:nvSpPr>
        <dsp:cNvPr id="0" name=""/>
        <dsp:cNvSpPr/>
      </dsp:nvSpPr>
      <dsp:spPr>
        <a:xfrm>
          <a:off x="965916" y="2540091"/>
          <a:ext cx="1168113" cy="405460"/>
        </a:xfrm>
        <a:custGeom>
          <a:avLst/>
          <a:gdLst/>
          <a:ahLst/>
          <a:cxnLst/>
          <a:rect l="0" t="0" r="0" b="0"/>
          <a:pathLst>
            <a:path>
              <a:moveTo>
                <a:pt x="1168113" y="0"/>
              </a:moveTo>
              <a:lnTo>
                <a:pt x="1168113" y="202730"/>
              </a:lnTo>
              <a:lnTo>
                <a:pt x="0" y="202730"/>
              </a:lnTo>
              <a:lnTo>
                <a:pt x="0" y="40546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2048B60-EEA3-4AC5-8565-74D797A0ADB1}">
      <dsp:nvSpPr>
        <dsp:cNvPr id="0" name=""/>
        <dsp:cNvSpPr/>
      </dsp:nvSpPr>
      <dsp:spPr>
        <a:xfrm>
          <a:off x="2134029" y="1169247"/>
          <a:ext cx="2336226" cy="405460"/>
        </a:xfrm>
        <a:custGeom>
          <a:avLst/>
          <a:gdLst/>
          <a:ahLst/>
          <a:cxnLst/>
          <a:rect l="0" t="0" r="0" b="0"/>
          <a:pathLst>
            <a:path>
              <a:moveTo>
                <a:pt x="2336226" y="0"/>
              </a:moveTo>
              <a:lnTo>
                <a:pt x="2336226" y="202730"/>
              </a:lnTo>
              <a:lnTo>
                <a:pt x="0" y="202730"/>
              </a:lnTo>
              <a:lnTo>
                <a:pt x="0" y="40546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7BF48B0-B5A6-4D6F-8B6C-FE01704BFB48}">
      <dsp:nvSpPr>
        <dsp:cNvPr id="0" name=""/>
        <dsp:cNvSpPr/>
      </dsp:nvSpPr>
      <dsp:spPr>
        <a:xfrm>
          <a:off x="3504873" y="203864"/>
          <a:ext cx="1930765" cy="96538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700" b="1" i="0" u="none" strike="noStrike" kern="1200" cap="none" normalizeH="0" baseline="0" smtClean="0">
              <a:ln>
                <a:noFill/>
              </a:ln>
              <a:solidFill>
                <a:schemeClr val="tx1"/>
              </a:solidFill>
              <a:effectLst/>
            </a:rPr>
            <a:t>Totality</a:t>
          </a:r>
          <a:endParaRPr kumimoji="0" lang="en-US" altLang="en-US" sz="3700" b="1" i="0" u="none" strike="noStrike" kern="1200" cap="none" normalizeH="0" baseline="0" smtClean="0">
            <a:ln>
              <a:noFill/>
            </a:ln>
            <a:solidFill>
              <a:schemeClr val="tx1"/>
            </a:solidFill>
            <a:effectLst/>
          </a:endParaRPr>
        </a:p>
      </dsp:txBody>
      <dsp:txXfrm>
        <a:off x="3504873" y="203864"/>
        <a:ext cx="1930765" cy="965382"/>
      </dsp:txXfrm>
    </dsp:sp>
    <dsp:sp modelId="{725B1B2D-8756-4086-AEB3-A065FDD8A0CD}">
      <dsp:nvSpPr>
        <dsp:cNvPr id="0" name=""/>
        <dsp:cNvSpPr/>
      </dsp:nvSpPr>
      <dsp:spPr>
        <a:xfrm>
          <a:off x="1168647" y="1574708"/>
          <a:ext cx="1930765" cy="96538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700" b="1" i="0" u="none" strike="noStrike" kern="1200" cap="none" normalizeH="0" baseline="0" smtClean="0">
              <a:ln>
                <a:noFill/>
              </a:ln>
              <a:solidFill>
                <a:schemeClr val="tx1"/>
              </a:solidFill>
              <a:effectLst/>
            </a:rPr>
            <a:t>General</a:t>
          </a:r>
          <a:r>
            <a:rPr kumimoji="0" lang="en-US" altLang="en-US" sz="3700" b="0" i="0" u="none" strike="noStrike" kern="1200" cap="none" normalizeH="0" baseline="0" smtClean="0">
              <a:ln>
                <a:noFill/>
              </a:ln>
              <a:solidFill>
                <a:schemeClr val="tx1"/>
              </a:solidFill>
              <a:effectLst/>
            </a:rPr>
            <a:t>	</a:t>
          </a:r>
          <a:endParaRPr kumimoji="0" lang="en-US" altLang="en-US" sz="3700" b="0" i="0" u="none" strike="noStrike" kern="1200" cap="none" normalizeH="0" baseline="0" smtClean="0">
            <a:ln>
              <a:noFill/>
            </a:ln>
            <a:solidFill>
              <a:schemeClr val="tx1"/>
            </a:solidFill>
            <a:effectLst/>
          </a:endParaRPr>
        </a:p>
      </dsp:txBody>
      <dsp:txXfrm>
        <a:off x="1168647" y="1574708"/>
        <a:ext cx="1930765" cy="965382"/>
      </dsp:txXfrm>
    </dsp:sp>
    <dsp:sp modelId="{C1AD0251-2FE3-44B2-AEE7-5E123B7E0E11}">
      <dsp:nvSpPr>
        <dsp:cNvPr id="0" name=""/>
        <dsp:cNvSpPr/>
      </dsp:nvSpPr>
      <dsp:spPr>
        <a:xfrm>
          <a:off x="533" y="2945552"/>
          <a:ext cx="1930765" cy="96538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700" b="1" i="0" u="none" strike="noStrike" kern="1200" cap="none" normalizeH="0" baseline="0" smtClean="0">
              <a:ln>
                <a:noFill/>
              </a:ln>
              <a:solidFill>
                <a:schemeClr val="tx1"/>
              </a:solidFill>
              <a:effectLst/>
            </a:rPr>
            <a:t>Mental</a:t>
          </a:r>
          <a:endParaRPr kumimoji="0" lang="en-US" altLang="en-US" sz="3700" b="1" i="0" u="none" strike="noStrike" kern="1200" cap="none" normalizeH="0" baseline="0" smtClean="0">
            <a:ln>
              <a:noFill/>
            </a:ln>
            <a:solidFill>
              <a:schemeClr val="tx1"/>
            </a:solidFill>
            <a:effectLst/>
          </a:endParaRPr>
        </a:p>
      </dsp:txBody>
      <dsp:txXfrm>
        <a:off x="533" y="2945552"/>
        <a:ext cx="1930765" cy="965382"/>
      </dsp:txXfrm>
    </dsp:sp>
    <dsp:sp modelId="{7CB99BBD-0417-4D33-9D2E-492219526958}">
      <dsp:nvSpPr>
        <dsp:cNvPr id="0" name=""/>
        <dsp:cNvSpPr/>
      </dsp:nvSpPr>
      <dsp:spPr>
        <a:xfrm>
          <a:off x="2336760" y="2945552"/>
          <a:ext cx="1930765" cy="96538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700" b="1" i="0" u="none" strike="noStrike" kern="1200" cap="none" normalizeH="0" baseline="0" smtClean="0">
              <a:ln>
                <a:noFill/>
              </a:ln>
              <a:solidFill>
                <a:schemeClr val="tx1"/>
              </a:solidFill>
              <a:effectLst/>
            </a:rPr>
            <a:t>Physical</a:t>
          </a:r>
          <a:endParaRPr kumimoji="0" lang="en-US" altLang="en-US" sz="3700" b="1" i="0" u="none" strike="noStrike" kern="1200" cap="none" normalizeH="0" baseline="0" smtClean="0">
            <a:ln>
              <a:noFill/>
            </a:ln>
            <a:solidFill>
              <a:schemeClr val="tx1"/>
            </a:solidFill>
            <a:effectLst/>
          </a:endParaRPr>
        </a:p>
      </dsp:txBody>
      <dsp:txXfrm>
        <a:off x="2336760" y="2945552"/>
        <a:ext cx="1930765" cy="965382"/>
      </dsp:txXfrm>
    </dsp:sp>
    <dsp:sp modelId="{BA7CFCC3-A7D8-412D-BB56-3AB79926F7F6}">
      <dsp:nvSpPr>
        <dsp:cNvPr id="0" name=""/>
        <dsp:cNvSpPr/>
      </dsp:nvSpPr>
      <dsp:spPr>
        <a:xfrm>
          <a:off x="3504873" y="1574708"/>
          <a:ext cx="1930765" cy="96538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700" b="1" i="0" u="none" strike="noStrike" kern="1200" cap="none" normalizeH="0" baseline="0" smtClean="0">
              <a:ln>
                <a:noFill/>
              </a:ln>
              <a:solidFill>
                <a:schemeClr val="tx1"/>
              </a:solidFill>
              <a:effectLst/>
            </a:rPr>
            <a:t>Particular</a:t>
          </a:r>
          <a:endParaRPr kumimoji="0" lang="en-US" altLang="en-US" sz="3700" b="1" i="0" u="none" strike="noStrike" kern="1200" cap="none" normalizeH="0" baseline="0" smtClean="0">
            <a:ln>
              <a:noFill/>
            </a:ln>
            <a:solidFill>
              <a:schemeClr val="tx1"/>
            </a:solidFill>
            <a:effectLst/>
          </a:endParaRPr>
        </a:p>
      </dsp:txBody>
      <dsp:txXfrm>
        <a:off x="3504873" y="1574708"/>
        <a:ext cx="1930765" cy="965382"/>
      </dsp:txXfrm>
    </dsp:sp>
    <dsp:sp modelId="{5BF25638-EC72-4396-A343-174323415C67}">
      <dsp:nvSpPr>
        <dsp:cNvPr id="0" name=""/>
        <dsp:cNvSpPr/>
      </dsp:nvSpPr>
      <dsp:spPr>
        <a:xfrm>
          <a:off x="5841100" y="1574708"/>
          <a:ext cx="1930765" cy="96538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700" b="1" i="0" u="none" strike="noStrike" kern="1200" cap="none" normalizeH="0" baseline="0" smtClean="0">
              <a:ln>
                <a:noFill/>
              </a:ln>
              <a:solidFill>
                <a:schemeClr val="tx1"/>
              </a:solidFill>
              <a:effectLst/>
            </a:rPr>
            <a:t>Common</a:t>
          </a:r>
          <a:endParaRPr kumimoji="0" lang="en-US" altLang="en-US" sz="3700" b="1" i="0" u="none" strike="noStrike" kern="1200" cap="none" normalizeH="0" baseline="0" smtClean="0">
            <a:ln>
              <a:noFill/>
            </a:ln>
            <a:solidFill>
              <a:schemeClr val="tx1"/>
            </a:solidFill>
            <a:effectLst/>
          </a:endParaRPr>
        </a:p>
      </dsp:txBody>
      <dsp:txXfrm>
        <a:off x="5841100" y="1574708"/>
        <a:ext cx="1930765" cy="965382"/>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047014-1F01-4A44-A71C-15153A8D4A9F}" type="datetimeFigureOut">
              <a:rPr lang="en-US" smtClean="0"/>
              <a:pPr/>
              <a:t>12/30/2019</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127E8F-78B4-4773-9A81-79D327E43A5B}"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AA1397-DA15-433A-9C5B-5556E2F69089}" type="datetime1">
              <a:rPr lang="en-US" smtClean="0"/>
              <a:pPr/>
              <a:t>12/30/2019</a:t>
            </a:fld>
            <a:endParaRPr lang="en-US"/>
          </a:p>
        </p:txBody>
      </p:sp>
      <p:sp>
        <p:nvSpPr>
          <p:cNvPr id="5" name="Footer Placeholder 4"/>
          <p:cNvSpPr>
            <a:spLocks noGrp="1"/>
          </p:cNvSpPr>
          <p:nvPr>
            <p:ph type="ftr" sz="quarter" idx="11"/>
          </p:nvPr>
        </p:nvSpPr>
        <p:spPr/>
        <p:txBody>
          <a:bodyPr/>
          <a:lstStyle/>
          <a:p>
            <a:r>
              <a:rPr lang="en-US" smtClean="0"/>
              <a:t>SKHMC DEPT.of.REPERTORY</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CF17BB-A71C-43E0-AB9C-56CD7BB836C4}" type="datetime1">
              <a:rPr lang="en-US" smtClean="0"/>
              <a:pPr/>
              <a:t>12/30/2019</a:t>
            </a:fld>
            <a:endParaRPr lang="en-US"/>
          </a:p>
        </p:txBody>
      </p:sp>
      <p:sp>
        <p:nvSpPr>
          <p:cNvPr id="5" name="Footer Placeholder 4"/>
          <p:cNvSpPr>
            <a:spLocks noGrp="1"/>
          </p:cNvSpPr>
          <p:nvPr>
            <p:ph type="ftr" sz="quarter" idx="11"/>
          </p:nvPr>
        </p:nvSpPr>
        <p:spPr/>
        <p:txBody>
          <a:bodyPr/>
          <a:lstStyle/>
          <a:p>
            <a:r>
              <a:rPr lang="en-US" smtClean="0"/>
              <a:t>SKHMC DEPT.of.REPERTORY</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ECB254-EEA2-4BB4-BE89-2121809FB3F3}" type="datetime1">
              <a:rPr lang="en-US" smtClean="0"/>
              <a:pPr/>
              <a:t>12/30/2019</a:t>
            </a:fld>
            <a:endParaRPr lang="en-US"/>
          </a:p>
        </p:txBody>
      </p:sp>
      <p:sp>
        <p:nvSpPr>
          <p:cNvPr id="5" name="Footer Placeholder 4"/>
          <p:cNvSpPr>
            <a:spLocks noGrp="1"/>
          </p:cNvSpPr>
          <p:nvPr>
            <p:ph type="ftr" sz="quarter" idx="11"/>
          </p:nvPr>
        </p:nvSpPr>
        <p:spPr/>
        <p:txBody>
          <a:bodyPr/>
          <a:lstStyle/>
          <a:p>
            <a:r>
              <a:rPr lang="en-US" smtClean="0"/>
              <a:t>SKHMC DEPT.of.REPERTORY</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1182688" y="2017713"/>
            <a:ext cx="7772400" cy="4114800"/>
          </a:xfrm>
        </p:spPr>
        <p:txBody>
          <a:bodyPr/>
          <a:lstStyle/>
          <a:p>
            <a:pPr lvl="0"/>
            <a:endParaRPr lang="en-US" noProof="0" smtClean="0"/>
          </a:p>
        </p:txBody>
      </p:sp>
      <p:sp>
        <p:nvSpPr>
          <p:cNvPr id="4" name="Rectangle 11"/>
          <p:cNvSpPr>
            <a:spLocks noGrp="1" noChangeArrowheads="1"/>
          </p:cNvSpPr>
          <p:nvPr>
            <p:ph type="dt" sz="half" idx="10"/>
          </p:nvPr>
        </p:nvSpPr>
        <p:spPr>
          <a:ln/>
        </p:spPr>
        <p:txBody>
          <a:bodyPr/>
          <a:lstStyle>
            <a:lvl1pPr>
              <a:defRPr/>
            </a:lvl1pPr>
          </a:lstStyle>
          <a:p>
            <a:pPr>
              <a:defRPr/>
            </a:pPr>
            <a:fld id="{DBB4DAEC-6733-44C9-B821-0FB3B7AC1081}" type="datetime1">
              <a:rPr lang="en-US" smtClean="0"/>
              <a:pPr>
                <a:defRPr/>
              </a:pPr>
              <a:t>12/30/2019</a:t>
            </a:fld>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smtClean="0"/>
              <a:t>SKHMC DEPT.of.REPERTORY</a:t>
            </a: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A476E6EC-9615-463B-BF35-5052BAFAB3BC}"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182688" y="2017713"/>
            <a:ext cx="7772400" cy="4114800"/>
          </a:xfrm>
        </p:spPr>
        <p:txBody>
          <a:bodyPr/>
          <a:lstStyle/>
          <a:p>
            <a:pPr lvl="0"/>
            <a:endParaRPr lang="en-US" noProof="0" smtClean="0"/>
          </a:p>
        </p:txBody>
      </p:sp>
      <p:sp>
        <p:nvSpPr>
          <p:cNvPr id="4" name="Rectangle 11"/>
          <p:cNvSpPr>
            <a:spLocks noGrp="1" noChangeArrowheads="1"/>
          </p:cNvSpPr>
          <p:nvPr>
            <p:ph type="dt" sz="half" idx="10"/>
          </p:nvPr>
        </p:nvSpPr>
        <p:spPr>
          <a:ln/>
        </p:spPr>
        <p:txBody>
          <a:bodyPr/>
          <a:lstStyle>
            <a:lvl1pPr>
              <a:defRPr/>
            </a:lvl1pPr>
          </a:lstStyle>
          <a:p>
            <a:pPr>
              <a:defRPr/>
            </a:pPr>
            <a:fld id="{CA76E06B-78FB-455B-96B0-76E65740B39D}" type="datetime1">
              <a:rPr lang="en-US" smtClean="0"/>
              <a:pPr>
                <a:defRPr/>
              </a:pPr>
              <a:t>12/30/2019</a:t>
            </a:fld>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smtClean="0"/>
              <a:t>SKHMC DEPT.of.REPERTORY</a:t>
            </a: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8F0A585D-798A-4D01-8084-CAF9A8782AF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95857F-A652-4FF5-99F6-C13E5BE13437}" type="datetime1">
              <a:rPr lang="en-US" smtClean="0"/>
              <a:pPr/>
              <a:t>12/30/2019</a:t>
            </a:fld>
            <a:endParaRPr lang="en-US"/>
          </a:p>
        </p:txBody>
      </p:sp>
      <p:sp>
        <p:nvSpPr>
          <p:cNvPr id="5" name="Footer Placeholder 4"/>
          <p:cNvSpPr>
            <a:spLocks noGrp="1"/>
          </p:cNvSpPr>
          <p:nvPr>
            <p:ph type="ftr" sz="quarter" idx="11"/>
          </p:nvPr>
        </p:nvSpPr>
        <p:spPr/>
        <p:txBody>
          <a:bodyPr/>
          <a:lstStyle/>
          <a:p>
            <a:r>
              <a:rPr lang="en-US" smtClean="0"/>
              <a:t>SKHMC DEPT.of.REPERTORY</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E008AB-FCB4-4CC8-8275-705470F753DC}" type="datetime1">
              <a:rPr lang="en-US" smtClean="0"/>
              <a:pPr/>
              <a:t>12/30/2019</a:t>
            </a:fld>
            <a:endParaRPr lang="en-US"/>
          </a:p>
        </p:txBody>
      </p:sp>
      <p:sp>
        <p:nvSpPr>
          <p:cNvPr id="5" name="Footer Placeholder 4"/>
          <p:cNvSpPr>
            <a:spLocks noGrp="1"/>
          </p:cNvSpPr>
          <p:nvPr>
            <p:ph type="ftr" sz="quarter" idx="11"/>
          </p:nvPr>
        </p:nvSpPr>
        <p:spPr/>
        <p:txBody>
          <a:bodyPr/>
          <a:lstStyle/>
          <a:p>
            <a:r>
              <a:rPr lang="en-US" smtClean="0"/>
              <a:t>SKHMC DEPT.of.REPERTORY</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29C2402-2259-448C-A0A9-6193265D62FF}" type="datetime1">
              <a:rPr lang="en-US" smtClean="0"/>
              <a:pPr/>
              <a:t>12/30/2019</a:t>
            </a:fld>
            <a:endParaRPr lang="en-US"/>
          </a:p>
        </p:txBody>
      </p:sp>
      <p:sp>
        <p:nvSpPr>
          <p:cNvPr id="6" name="Footer Placeholder 5"/>
          <p:cNvSpPr>
            <a:spLocks noGrp="1"/>
          </p:cNvSpPr>
          <p:nvPr>
            <p:ph type="ftr" sz="quarter" idx="11"/>
          </p:nvPr>
        </p:nvSpPr>
        <p:spPr/>
        <p:txBody>
          <a:bodyPr/>
          <a:lstStyle/>
          <a:p>
            <a:r>
              <a:rPr lang="en-US" smtClean="0"/>
              <a:t>SKHMC DEPT.of.REPERTORY</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E4B3100-4848-431D-B7C1-6B1C72144994}" type="datetime1">
              <a:rPr lang="en-US" smtClean="0"/>
              <a:pPr/>
              <a:t>12/30/2019</a:t>
            </a:fld>
            <a:endParaRPr lang="en-US"/>
          </a:p>
        </p:txBody>
      </p:sp>
      <p:sp>
        <p:nvSpPr>
          <p:cNvPr id="8" name="Footer Placeholder 7"/>
          <p:cNvSpPr>
            <a:spLocks noGrp="1"/>
          </p:cNvSpPr>
          <p:nvPr>
            <p:ph type="ftr" sz="quarter" idx="11"/>
          </p:nvPr>
        </p:nvSpPr>
        <p:spPr/>
        <p:txBody>
          <a:bodyPr/>
          <a:lstStyle/>
          <a:p>
            <a:r>
              <a:rPr lang="en-US" smtClean="0"/>
              <a:t>SKHMC DEPT.of.REPERTORY</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6222DD-310F-4491-B6D7-6ED7ECFCD7C2}" type="datetime1">
              <a:rPr lang="en-US" smtClean="0"/>
              <a:pPr/>
              <a:t>12/30/2019</a:t>
            </a:fld>
            <a:endParaRPr lang="en-US"/>
          </a:p>
        </p:txBody>
      </p:sp>
      <p:sp>
        <p:nvSpPr>
          <p:cNvPr id="4" name="Footer Placeholder 3"/>
          <p:cNvSpPr>
            <a:spLocks noGrp="1"/>
          </p:cNvSpPr>
          <p:nvPr>
            <p:ph type="ftr" sz="quarter" idx="11"/>
          </p:nvPr>
        </p:nvSpPr>
        <p:spPr/>
        <p:txBody>
          <a:bodyPr/>
          <a:lstStyle/>
          <a:p>
            <a:r>
              <a:rPr lang="en-US" smtClean="0"/>
              <a:t>SKHMC DEPT.of.REPERTORY</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7C708D-AA38-434C-A512-FDEDE5EDABDF}" type="datetime1">
              <a:rPr lang="en-US" smtClean="0"/>
              <a:pPr/>
              <a:t>12/30/2019</a:t>
            </a:fld>
            <a:endParaRPr lang="en-US"/>
          </a:p>
        </p:txBody>
      </p:sp>
      <p:sp>
        <p:nvSpPr>
          <p:cNvPr id="3" name="Footer Placeholder 2"/>
          <p:cNvSpPr>
            <a:spLocks noGrp="1"/>
          </p:cNvSpPr>
          <p:nvPr>
            <p:ph type="ftr" sz="quarter" idx="11"/>
          </p:nvPr>
        </p:nvSpPr>
        <p:spPr/>
        <p:txBody>
          <a:bodyPr/>
          <a:lstStyle/>
          <a:p>
            <a:r>
              <a:rPr lang="en-US" smtClean="0"/>
              <a:t>SKHMC DEPT.of.REPERTORY</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07FBE2-86F5-4EF9-887F-2383796C3A00}" type="datetime1">
              <a:rPr lang="en-US" smtClean="0"/>
              <a:pPr/>
              <a:t>12/30/2019</a:t>
            </a:fld>
            <a:endParaRPr lang="en-US"/>
          </a:p>
        </p:txBody>
      </p:sp>
      <p:sp>
        <p:nvSpPr>
          <p:cNvPr id="6" name="Footer Placeholder 5"/>
          <p:cNvSpPr>
            <a:spLocks noGrp="1"/>
          </p:cNvSpPr>
          <p:nvPr>
            <p:ph type="ftr" sz="quarter" idx="11"/>
          </p:nvPr>
        </p:nvSpPr>
        <p:spPr/>
        <p:txBody>
          <a:bodyPr/>
          <a:lstStyle/>
          <a:p>
            <a:r>
              <a:rPr lang="en-US" smtClean="0"/>
              <a:t>SKHMC DEPT.of.REPERTORY</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73D6BB-E9D7-43B5-A64A-A0D7C699DA39}" type="datetime1">
              <a:rPr lang="en-US" smtClean="0"/>
              <a:pPr/>
              <a:t>12/30/2019</a:t>
            </a:fld>
            <a:endParaRPr lang="en-US"/>
          </a:p>
        </p:txBody>
      </p:sp>
      <p:sp>
        <p:nvSpPr>
          <p:cNvPr id="6" name="Footer Placeholder 5"/>
          <p:cNvSpPr>
            <a:spLocks noGrp="1"/>
          </p:cNvSpPr>
          <p:nvPr>
            <p:ph type="ftr" sz="quarter" idx="11"/>
          </p:nvPr>
        </p:nvSpPr>
        <p:spPr/>
        <p:txBody>
          <a:bodyPr/>
          <a:lstStyle/>
          <a:p>
            <a:r>
              <a:rPr lang="en-US" smtClean="0"/>
              <a:t>SKHMC DEPT.of.REPERTORY</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alphaModFix amt="15000"/>
            <a:lum/>
          </a:blip>
          <a:srcRect/>
          <a:stretch>
            <a:fillRect b="-5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61E862-D080-43EA-8CAA-8A1DDF44CEDE}" type="datetime1">
              <a:rPr lang="en-US" smtClean="0"/>
              <a:pPr/>
              <a:t>12/30/2019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SKHMC DEPT.of.REPERTORY</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oleObject" Target="../embeddings/oleObject2.bin"/><Relationship Id="rId4" Type="http://schemas.openxmlformats.org/officeDocument/2006/relationships/image" Target="../media/image3.wmf"/></Relationships>
</file>

<file path=ppt/slides/_rels/slide18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5.wmf"/></Relationships>
</file>

<file path=ppt/slides/_rels/slide18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6.emf"/></Relationships>
</file>

<file path=ppt/slides/_rels/slide186.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7.wmf"/></Relationships>
</file>

<file path=ppt/slides/_rels/slide187.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8.wmf"/></Relationships>
</file>

<file path=ppt/slides/_rels/slide188.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image" Target="../media/image9.emf"/></Relationships>
</file>

<file path=ppt/slides/_rels/slide189.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image" Target="../media/image10.w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image" Target="../media/image11.wmf"/></Relationships>
</file>

<file path=ppt/slides/_rels/slide191.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9.vml"/><Relationship Id="rId4" Type="http://schemas.openxmlformats.org/officeDocument/2006/relationships/image" Target="../media/image12.wmf"/></Relationships>
</file>

<file path=ppt/slides/_rels/slide192.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10.vml"/><Relationship Id="rId4" Type="http://schemas.openxmlformats.org/officeDocument/2006/relationships/image" Target="../media/image13.wmf"/></Relationships>
</file>

<file path=ppt/slides/_rels/slide193.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7.xml"/><Relationship Id="rId1" Type="http://schemas.openxmlformats.org/officeDocument/2006/relationships/vmlDrawing" Target="../drawings/vmlDrawing11.vml"/><Relationship Id="rId4" Type="http://schemas.openxmlformats.org/officeDocument/2006/relationships/image" Target="../media/image14.wmf"/></Relationships>
</file>

<file path=ppt/slides/_rels/slide194.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7.xml"/><Relationship Id="rId1" Type="http://schemas.openxmlformats.org/officeDocument/2006/relationships/vmlDrawing" Target="../drawings/vmlDrawing12.vml"/><Relationship Id="rId4" Type="http://schemas.openxmlformats.org/officeDocument/2006/relationships/image" Target="../media/image15.emf"/></Relationships>
</file>

<file path=ppt/slides/_rels/slide195.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7.xml"/><Relationship Id="rId1" Type="http://schemas.openxmlformats.org/officeDocument/2006/relationships/vmlDrawing" Target="../drawings/vmlDrawing13.vml"/><Relationship Id="rId4" Type="http://schemas.openxmlformats.org/officeDocument/2006/relationships/image" Target="../media/image16.emf"/></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990600" y="838200"/>
            <a:ext cx="7772400" cy="2286000"/>
          </a:xfrm>
          <a:noFill/>
        </p:spPr>
        <p:txBody>
          <a:bodyPr>
            <a:noAutofit/>
          </a:bodyPr>
          <a:lstStyle/>
          <a:p>
            <a:pPr algn="ctr" eaLnBrk="1" hangingPunct="1"/>
            <a:r>
              <a:rPr lang="en-US" b="1" dirty="0" smtClean="0">
                <a:solidFill>
                  <a:schemeClr val="accent2">
                    <a:lumMod val="75000"/>
                  </a:schemeClr>
                </a:solidFill>
                <a:latin typeface="Goudy Old Style" pitchFamily="18" charset="0"/>
              </a:rPr>
              <a:t>REPERTORY OF THE HOMOEOPATHIC MATERIA MEDICA</a:t>
            </a:r>
          </a:p>
        </p:txBody>
      </p:sp>
      <p:sp>
        <p:nvSpPr>
          <p:cNvPr id="4099" name="Rectangle 3"/>
          <p:cNvSpPr>
            <a:spLocks noGrp="1" noChangeArrowheads="1"/>
          </p:cNvSpPr>
          <p:nvPr>
            <p:ph type="subTitle" idx="1"/>
          </p:nvPr>
        </p:nvSpPr>
        <p:spPr>
          <a:xfrm>
            <a:off x="1905000" y="3886200"/>
            <a:ext cx="6400800" cy="1752600"/>
          </a:xfrm>
          <a:noFill/>
        </p:spPr>
        <p:txBody>
          <a:bodyPr/>
          <a:lstStyle/>
          <a:p>
            <a:pPr algn="r" eaLnBrk="1" hangingPunct="1"/>
            <a:r>
              <a:rPr lang="en-US" b="1" dirty="0" smtClean="0">
                <a:solidFill>
                  <a:srgbClr val="660033"/>
                </a:solidFill>
                <a:latin typeface="Courier New" pitchFamily="49" charset="0"/>
                <a:cs typeface="Courier New" pitchFamily="49" charset="0"/>
              </a:rPr>
              <a:t>JAMES TYLER KENT</a:t>
            </a:r>
          </a:p>
        </p:txBody>
      </p:sp>
      <p:sp>
        <p:nvSpPr>
          <p:cNvPr id="4" name="Footer Placeholder 3"/>
          <p:cNvSpPr>
            <a:spLocks noGrp="1"/>
          </p:cNvSpPr>
          <p:nvPr>
            <p:ph type="ftr" sz="quarter" idx="11"/>
          </p:nvPr>
        </p:nvSpPr>
        <p:spPr/>
        <p:txBody>
          <a:bodyPr/>
          <a:lstStyle/>
          <a:p>
            <a:r>
              <a:rPr lang="en-US" smtClean="0"/>
              <a:t>SKHMC DEPT.of.REPERTORY</a:t>
            </a:r>
            <a:endParaRPr lang="en-US"/>
          </a:p>
        </p:txBody>
      </p:sp>
      <p:pic>
        <p:nvPicPr>
          <p:cNvPr id="32769" name="Picture 1" descr="G:\PG\REPERTORY\REPERTORY ALBUM PICS\KENT 1.jpg"/>
          <p:cNvPicPr>
            <a:picLocks noChangeAspect="1" noChangeArrowheads="1"/>
          </p:cNvPicPr>
          <p:nvPr/>
        </p:nvPicPr>
        <p:blipFill>
          <a:blip r:embed="rId2"/>
          <a:srcRect l="6154" r="7692"/>
          <a:stretch>
            <a:fillRect/>
          </a:stretch>
        </p:blipFill>
        <p:spPr bwMode="auto">
          <a:xfrm>
            <a:off x="609600" y="2743200"/>
            <a:ext cx="2133600" cy="3267075"/>
          </a:xfrm>
          <a:prstGeom prst="rect">
            <a:avLst/>
          </a:prstGeom>
          <a:noFill/>
        </p:spPr>
      </p:pic>
      <p:sp>
        <p:nvSpPr>
          <p:cNvPr id="2" name="TextBox 1"/>
          <p:cNvSpPr txBox="1"/>
          <p:nvPr/>
        </p:nvSpPr>
        <p:spPr>
          <a:xfrm flipH="1">
            <a:off x="5608318" y="5029200"/>
            <a:ext cx="2926081" cy="954107"/>
          </a:xfrm>
          <a:prstGeom prst="rect">
            <a:avLst/>
          </a:prstGeom>
          <a:noFill/>
        </p:spPr>
        <p:txBody>
          <a:bodyPr wrap="square" rtlCol="0">
            <a:spAutoFit/>
          </a:bodyPr>
          <a:lstStyle/>
          <a:p>
            <a:r>
              <a:rPr lang="en-IN" sz="1400" dirty="0" err="1" smtClean="0"/>
              <a:t>Dr.</a:t>
            </a:r>
            <a:r>
              <a:rPr lang="en-IN" sz="1400" dirty="0" smtClean="0"/>
              <a:t> S. </a:t>
            </a:r>
            <a:r>
              <a:rPr lang="en-IN" sz="1400" dirty="0"/>
              <a:t>P</a:t>
            </a:r>
            <a:r>
              <a:rPr lang="en-IN" sz="1400" dirty="0" smtClean="0"/>
              <a:t>. </a:t>
            </a:r>
            <a:r>
              <a:rPr lang="en-IN" sz="1400" dirty="0" err="1" smtClean="0"/>
              <a:t>Suja</a:t>
            </a:r>
            <a:r>
              <a:rPr lang="en-IN" sz="1400" dirty="0" smtClean="0"/>
              <a:t> M.D.(</a:t>
            </a:r>
            <a:r>
              <a:rPr lang="en-IN" sz="1400" dirty="0" err="1" smtClean="0"/>
              <a:t>Hom</a:t>
            </a:r>
            <a:r>
              <a:rPr lang="en-IN" sz="1400" dirty="0" smtClean="0"/>
              <a:t>)</a:t>
            </a:r>
          </a:p>
          <a:p>
            <a:r>
              <a:rPr lang="en-IN" sz="1400" dirty="0" smtClean="0"/>
              <a:t>Asst. Professor, Dept. Of Repertory</a:t>
            </a:r>
          </a:p>
          <a:p>
            <a:r>
              <a:rPr lang="en-IN" sz="1400" dirty="0" err="1" smtClean="0"/>
              <a:t>Sarada</a:t>
            </a:r>
            <a:r>
              <a:rPr lang="en-IN" sz="1400" dirty="0" smtClean="0"/>
              <a:t> Krishna Homoeopathic Medical College, </a:t>
            </a:r>
            <a:r>
              <a:rPr lang="en-IN" sz="1400" dirty="0" err="1" smtClean="0"/>
              <a:t>Kulasekharam</a:t>
            </a:r>
            <a:endParaRPr lang="en-IN" sz="1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idx="1"/>
          </p:nvPr>
        </p:nvSpPr>
        <p:spPr>
          <a:xfrm>
            <a:off x="838200" y="990600"/>
            <a:ext cx="7772400" cy="4303713"/>
          </a:xfrm>
        </p:spPr>
        <p:txBody>
          <a:bodyPr>
            <a:normAutofit lnSpcReduction="10000"/>
          </a:bodyPr>
          <a:lstStyle/>
          <a:p>
            <a:pPr algn="just" eaLnBrk="1" hangingPunct="1"/>
            <a:r>
              <a:rPr lang="en-US" b="1" dirty="0" smtClean="0">
                <a:solidFill>
                  <a:srgbClr val="002060"/>
                </a:solidFill>
              </a:rPr>
              <a:t>Kent accepted the post, which he held until 1888, he felt it to conduct the work of the Philadelphia Postgraduate School of </a:t>
            </a:r>
            <a:r>
              <a:rPr lang="en-US" b="1" dirty="0" err="1" smtClean="0">
                <a:solidFill>
                  <a:srgbClr val="002060"/>
                </a:solidFill>
              </a:rPr>
              <a:t>Homoeopathics</a:t>
            </a:r>
            <a:r>
              <a:rPr lang="en-US" b="1" dirty="0" smtClean="0">
                <a:solidFill>
                  <a:srgbClr val="002060"/>
                </a:solidFill>
              </a:rPr>
              <a:t> to which he devoted himself until the year 1899.</a:t>
            </a:r>
          </a:p>
          <a:p>
            <a:pPr algn="just" eaLnBrk="1" hangingPunct="1"/>
            <a:endParaRPr lang="en-US" b="1" dirty="0" smtClean="0">
              <a:solidFill>
                <a:srgbClr val="002060"/>
              </a:solidFill>
            </a:endParaRPr>
          </a:p>
          <a:p>
            <a:pPr algn="just" eaLnBrk="1" hangingPunct="1"/>
            <a:r>
              <a:rPr lang="en-US" b="1" dirty="0" smtClean="0">
                <a:solidFill>
                  <a:srgbClr val="002060"/>
                </a:solidFill>
              </a:rPr>
              <a:t>This college had the reputation of being the best homoeopathic school in the world.</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Content Placeholder 2"/>
          <p:cNvSpPr>
            <a:spLocks noGrp="1"/>
          </p:cNvSpPr>
          <p:nvPr>
            <p:ph idx="1"/>
          </p:nvPr>
        </p:nvSpPr>
        <p:spPr>
          <a:xfrm>
            <a:off x="685800" y="914400"/>
            <a:ext cx="7772400" cy="4840287"/>
          </a:xfrm>
        </p:spPr>
        <p:txBody>
          <a:bodyPr/>
          <a:lstStyle/>
          <a:p>
            <a:pPr algn="just" eaLnBrk="1" hangingPunct="1"/>
            <a:r>
              <a:rPr lang="en-US" sz="3600" b="1" dirty="0" smtClean="0">
                <a:solidFill>
                  <a:schemeClr val="tx2"/>
                </a:solidFill>
              </a:rPr>
              <a:t>Now if these two things are duly considered, it will be seen that Hahnemann’ idea was that a characteristic symptom is one that is not common to disease but one that characterizes the patient.</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Content Placeholder 2"/>
          <p:cNvSpPr>
            <a:spLocks noGrp="1"/>
          </p:cNvSpPr>
          <p:nvPr>
            <p:ph idx="1"/>
          </p:nvPr>
        </p:nvSpPr>
        <p:spPr>
          <a:xfrm>
            <a:off x="762000" y="838200"/>
            <a:ext cx="7772400" cy="5029200"/>
          </a:xfrm>
        </p:spPr>
        <p:txBody>
          <a:bodyPr/>
          <a:lstStyle/>
          <a:p>
            <a:pPr algn="just" eaLnBrk="1" hangingPunct="1"/>
            <a:r>
              <a:rPr lang="en-US" b="1" dirty="0" smtClean="0">
                <a:solidFill>
                  <a:schemeClr val="tx2"/>
                </a:solidFill>
              </a:rPr>
              <a:t>All the first lot of symptoms singled out for a more comprehensive view are such as characterize the patient and are predicated of the patient himself.</a:t>
            </a:r>
          </a:p>
          <a:p>
            <a:pPr algn="just" eaLnBrk="1" hangingPunct="1"/>
            <a:endParaRPr lang="en-US" b="1" dirty="0" smtClean="0">
              <a:solidFill>
                <a:schemeClr val="tx2"/>
              </a:solidFill>
            </a:endParaRPr>
          </a:p>
          <a:p>
            <a:pPr algn="just" eaLnBrk="1" hangingPunct="1"/>
            <a:r>
              <a:rPr lang="en-US" b="1" dirty="0" smtClean="0">
                <a:solidFill>
                  <a:schemeClr val="tx2"/>
                </a:solidFill>
              </a:rPr>
              <a:t>By treating a portion of the symptoms in this way we have reduced the list of possible remedies to a few or perhaps only one.</a:t>
            </a:r>
            <a:r>
              <a:rPr lang="en-US" dirty="0" smtClean="0">
                <a:solidFill>
                  <a:schemeClr val="tx2"/>
                </a:solidFill>
              </a:rPr>
              <a:t> </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Content Placeholder 2"/>
          <p:cNvSpPr>
            <a:spLocks noGrp="1"/>
          </p:cNvSpPr>
          <p:nvPr>
            <p:ph idx="1"/>
          </p:nvPr>
        </p:nvSpPr>
        <p:spPr>
          <a:xfrm>
            <a:off x="533400" y="838200"/>
            <a:ext cx="7772400" cy="4687887"/>
          </a:xfrm>
        </p:spPr>
        <p:txBody>
          <a:bodyPr/>
          <a:lstStyle/>
          <a:p>
            <a:pPr algn="just" eaLnBrk="1" hangingPunct="1"/>
            <a:r>
              <a:rPr lang="en-US" sz="3600" b="1" dirty="0" smtClean="0">
                <a:solidFill>
                  <a:schemeClr val="tx2"/>
                </a:solidFill>
              </a:rPr>
              <a:t>As it is necessary to consider the </a:t>
            </a:r>
            <a:r>
              <a:rPr lang="en-US" sz="3600" b="1" dirty="0" err="1" smtClean="0">
                <a:solidFill>
                  <a:schemeClr val="tx2"/>
                </a:solidFill>
              </a:rPr>
              <a:t>TOS</a:t>
            </a:r>
            <a:r>
              <a:rPr lang="en-US" sz="3600" b="1" dirty="0" smtClean="0">
                <a:solidFill>
                  <a:schemeClr val="tx2"/>
                </a:solidFill>
              </a:rPr>
              <a:t> for a basis of the homoeopathic prescription, it is now necessary to examine all the rest of the symptoms in order to ascertain how these few remedies correspond with all the particulars.</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Content Placeholder 2"/>
          <p:cNvSpPr>
            <a:spLocks noGrp="1"/>
          </p:cNvSpPr>
          <p:nvPr>
            <p:ph idx="1"/>
          </p:nvPr>
        </p:nvSpPr>
        <p:spPr>
          <a:xfrm>
            <a:off x="609600" y="914400"/>
            <a:ext cx="7772400" cy="4687887"/>
          </a:xfrm>
        </p:spPr>
        <p:txBody>
          <a:bodyPr/>
          <a:lstStyle/>
          <a:p>
            <a:pPr algn="just" eaLnBrk="1" hangingPunct="1"/>
            <a:r>
              <a:rPr lang="en-US" sz="3600" b="1" dirty="0" smtClean="0">
                <a:solidFill>
                  <a:schemeClr val="tx2"/>
                </a:solidFill>
              </a:rPr>
              <a:t>To work out a well rounded case is the simplest part of repertory work, but when one-sided cases appear and when the patient states his symptoms in language that cannot be found in </a:t>
            </a:r>
            <a:r>
              <a:rPr lang="en-US" sz="3600" b="1" dirty="0" err="1" smtClean="0">
                <a:solidFill>
                  <a:schemeClr val="tx2"/>
                </a:solidFill>
              </a:rPr>
              <a:t>provings</a:t>
            </a:r>
            <a:r>
              <a:rPr lang="en-US" sz="3600" b="1" dirty="0" smtClean="0">
                <a:solidFill>
                  <a:schemeClr val="tx2"/>
                </a:solidFill>
              </a:rPr>
              <a:t> the case is far different.</a:t>
            </a:r>
            <a:r>
              <a:rPr lang="en-US" dirty="0" smtClean="0"/>
              <a:t>  </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Content Placeholder 2"/>
          <p:cNvSpPr>
            <a:spLocks noGrp="1"/>
          </p:cNvSpPr>
          <p:nvPr>
            <p:ph idx="1"/>
          </p:nvPr>
        </p:nvSpPr>
        <p:spPr>
          <a:xfrm>
            <a:off x="533400" y="457200"/>
            <a:ext cx="7772400" cy="5029200"/>
          </a:xfrm>
        </p:spPr>
        <p:txBody>
          <a:bodyPr/>
          <a:lstStyle/>
          <a:p>
            <a:pPr algn="just" eaLnBrk="1" hangingPunct="1"/>
            <a:r>
              <a:rPr lang="en-US" sz="2800" b="1" dirty="0" smtClean="0">
                <a:solidFill>
                  <a:schemeClr val="tx2"/>
                </a:solidFill>
              </a:rPr>
              <a:t>The record of the patient should stand as nearly as possible in his own language.</a:t>
            </a:r>
          </a:p>
          <a:p>
            <a:pPr algn="just" eaLnBrk="1" hangingPunct="1"/>
            <a:endParaRPr lang="en-US" sz="2800" b="1" dirty="0" smtClean="0">
              <a:solidFill>
                <a:schemeClr val="tx2"/>
              </a:solidFill>
            </a:endParaRPr>
          </a:p>
          <a:p>
            <a:pPr algn="just" eaLnBrk="1" hangingPunct="1"/>
            <a:endParaRPr lang="en-US" sz="2800" b="1" dirty="0" smtClean="0">
              <a:solidFill>
                <a:schemeClr val="tx2"/>
              </a:solidFill>
            </a:endParaRPr>
          </a:p>
          <a:p>
            <a:pPr algn="just" eaLnBrk="1" hangingPunct="1"/>
            <a:r>
              <a:rPr lang="en-US" sz="2800" b="1" dirty="0" smtClean="0">
                <a:solidFill>
                  <a:schemeClr val="tx2"/>
                </a:solidFill>
              </a:rPr>
              <a:t>From an extensive correspondence and many years of teaching graduates, I have come to the conclusion that it is difficult matter for many to know when the record of symptoms contains the possibilities of a curative prescription. </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Content Placeholder 2"/>
          <p:cNvSpPr>
            <a:spLocks noGrp="1"/>
          </p:cNvSpPr>
          <p:nvPr>
            <p:ph idx="1"/>
          </p:nvPr>
        </p:nvSpPr>
        <p:spPr>
          <a:xfrm>
            <a:off x="762000" y="914400"/>
            <a:ext cx="7772400" cy="4687887"/>
          </a:xfrm>
        </p:spPr>
        <p:txBody>
          <a:bodyPr>
            <a:normAutofit lnSpcReduction="10000"/>
          </a:bodyPr>
          <a:lstStyle/>
          <a:p>
            <a:pPr algn="just" eaLnBrk="1" hangingPunct="1"/>
            <a:r>
              <a:rPr lang="en-US" b="1" dirty="0" smtClean="0">
                <a:solidFill>
                  <a:schemeClr val="tx2"/>
                </a:solidFill>
              </a:rPr>
              <a:t>Many cases are presented with no generals and no mental symptoms- absolutely no characterizing symptoms-only the symptoms common to sickness.</a:t>
            </a:r>
          </a:p>
          <a:p>
            <a:pPr algn="just" eaLnBrk="1" hangingPunct="1"/>
            <a:endParaRPr lang="en-US" b="1" dirty="0" smtClean="0">
              <a:solidFill>
                <a:schemeClr val="tx2"/>
              </a:solidFill>
            </a:endParaRPr>
          </a:p>
          <a:p>
            <a:pPr algn="just" eaLnBrk="1" hangingPunct="1"/>
            <a:endParaRPr lang="en-US" b="1" dirty="0" smtClean="0">
              <a:solidFill>
                <a:schemeClr val="tx2"/>
              </a:solidFill>
            </a:endParaRPr>
          </a:p>
          <a:p>
            <a:pPr algn="just" eaLnBrk="1" hangingPunct="1"/>
            <a:r>
              <a:rPr lang="en-US" b="1" dirty="0" smtClean="0">
                <a:solidFill>
                  <a:schemeClr val="tx2"/>
                </a:solidFill>
              </a:rPr>
              <a:t>When a successful prescription is made on such symptoms it is scarcely more than a “lucky hit.”</a:t>
            </a:r>
            <a:r>
              <a:rPr lang="en-US" dirty="0" smtClean="0"/>
              <a:t> </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Content Placeholder 2"/>
          <p:cNvSpPr>
            <a:spLocks noGrp="1"/>
          </p:cNvSpPr>
          <p:nvPr>
            <p:ph idx="1"/>
          </p:nvPr>
        </p:nvSpPr>
        <p:spPr>
          <a:xfrm>
            <a:off x="762000" y="1143000"/>
            <a:ext cx="7772400" cy="4840287"/>
          </a:xfrm>
        </p:spPr>
        <p:txBody>
          <a:bodyPr/>
          <a:lstStyle/>
          <a:p>
            <a:pPr algn="just" eaLnBrk="1" hangingPunct="1"/>
            <a:r>
              <a:rPr lang="en-US" b="1" dirty="0" smtClean="0">
                <a:solidFill>
                  <a:schemeClr val="tx2"/>
                </a:solidFill>
              </a:rPr>
              <a:t>It cannot be classed as scientific prescribing.</a:t>
            </a:r>
          </a:p>
          <a:p>
            <a:pPr algn="just" eaLnBrk="1" hangingPunct="1"/>
            <a:endParaRPr lang="en-US" b="1" dirty="0" smtClean="0">
              <a:solidFill>
                <a:schemeClr val="tx2"/>
              </a:solidFill>
            </a:endParaRPr>
          </a:p>
          <a:p>
            <a:pPr algn="just" eaLnBrk="1" hangingPunct="1"/>
            <a:endParaRPr lang="en-US" b="1" dirty="0" smtClean="0">
              <a:solidFill>
                <a:schemeClr val="tx2"/>
              </a:solidFill>
            </a:endParaRPr>
          </a:p>
          <a:p>
            <a:pPr algn="just" eaLnBrk="1" hangingPunct="1"/>
            <a:r>
              <a:rPr lang="en-US" b="1" dirty="0" smtClean="0">
                <a:solidFill>
                  <a:schemeClr val="tx2"/>
                </a:solidFill>
              </a:rPr>
              <a:t>Many records are presented with pages of vague description and one keynote that has served as a disgraceful “stool pigeon” to call forth a failure from many doctors.</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Content Placeholder 2"/>
          <p:cNvSpPr>
            <a:spLocks noGrp="1"/>
          </p:cNvSpPr>
          <p:nvPr>
            <p:ph idx="1"/>
          </p:nvPr>
        </p:nvSpPr>
        <p:spPr>
          <a:xfrm>
            <a:off x="838200" y="838200"/>
            <a:ext cx="7772400" cy="4611687"/>
          </a:xfrm>
        </p:spPr>
        <p:txBody>
          <a:bodyPr>
            <a:normAutofit fontScale="92500"/>
          </a:bodyPr>
          <a:lstStyle/>
          <a:p>
            <a:pPr algn="just" eaLnBrk="1" hangingPunct="1"/>
            <a:r>
              <a:rPr lang="en-US" b="1" dirty="0" smtClean="0">
                <a:solidFill>
                  <a:schemeClr val="tx2"/>
                </a:solidFill>
              </a:rPr>
              <a:t>Unless the symptoms that characterize the patient are brought out in the record the physician should not be surprised at a failure.</a:t>
            </a:r>
          </a:p>
          <a:p>
            <a:pPr algn="just" eaLnBrk="1" hangingPunct="1"/>
            <a:endParaRPr lang="en-US" b="1" dirty="0" smtClean="0">
              <a:solidFill>
                <a:schemeClr val="tx2"/>
              </a:solidFill>
            </a:endParaRPr>
          </a:p>
          <a:p>
            <a:pPr algn="just" eaLnBrk="1" hangingPunct="1"/>
            <a:endParaRPr lang="en-US" b="1" dirty="0" smtClean="0">
              <a:solidFill>
                <a:schemeClr val="tx2"/>
              </a:solidFill>
            </a:endParaRPr>
          </a:p>
          <a:p>
            <a:pPr algn="just" eaLnBrk="1" hangingPunct="1"/>
            <a:r>
              <a:rPr lang="en-US" b="1" dirty="0" smtClean="0">
                <a:solidFill>
                  <a:schemeClr val="tx2"/>
                </a:solidFill>
              </a:rPr>
              <a:t>The remedy must be similar to the symptoms of the patient as well as the </a:t>
            </a:r>
            <a:r>
              <a:rPr lang="en-US" b="1" dirty="0" err="1" smtClean="0">
                <a:solidFill>
                  <a:schemeClr val="tx2"/>
                </a:solidFill>
              </a:rPr>
              <a:t>pathognomonic</a:t>
            </a:r>
            <a:r>
              <a:rPr lang="en-US" b="1" dirty="0" smtClean="0">
                <a:solidFill>
                  <a:schemeClr val="tx2"/>
                </a:solidFill>
              </a:rPr>
              <a:t> symptoms of his disease in order to cure.</a:t>
            </a:r>
            <a:r>
              <a:rPr lang="en-US" dirty="0" smtClean="0"/>
              <a:t> </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3"/>
          <p:cNvSpPr>
            <a:spLocks noGrp="1" noChangeArrowheads="1"/>
          </p:cNvSpPr>
          <p:nvPr>
            <p:ph type="body" idx="1"/>
          </p:nvPr>
        </p:nvSpPr>
        <p:spPr>
          <a:xfrm>
            <a:off x="762000" y="685800"/>
            <a:ext cx="7504112" cy="4840287"/>
          </a:xfrm>
        </p:spPr>
        <p:txBody>
          <a:bodyPr/>
          <a:lstStyle/>
          <a:p>
            <a:pPr algn="just"/>
            <a:r>
              <a:rPr lang="en-US" b="1" dirty="0" smtClean="0">
                <a:solidFill>
                  <a:schemeClr val="tx2"/>
                </a:solidFill>
              </a:rPr>
              <a:t>To show something about the requirements of Repertory work, I will try to bring out hypothetical groups of symptoms such as come to every man.</a:t>
            </a:r>
          </a:p>
          <a:p>
            <a:pPr algn="just"/>
            <a:endParaRPr lang="en-US" b="1" dirty="0" smtClean="0">
              <a:solidFill>
                <a:schemeClr val="tx2"/>
              </a:solidFill>
            </a:endParaRPr>
          </a:p>
          <a:p>
            <a:pPr algn="just"/>
            <a:endParaRPr lang="en-US" b="1" dirty="0" smtClean="0">
              <a:solidFill>
                <a:schemeClr val="tx2"/>
              </a:solidFill>
            </a:endParaRPr>
          </a:p>
          <a:p>
            <a:pPr algn="just"/>
            <a:r>
              <a:rPr lang="en-US" b="1" dirty="0" smtClean="0">
                <a:solidFill>
                  <a:schemeClr val="tx2"/>
                </a:solidFill>
              </a:rPr>
              <a:t>In a well-rounded case, or as an isolated group, we frequently meet with what is called “writer’s cramp.”</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3"/>
          <p:cNvSpPr>
            <a:spLocks noGrp="1" noChangeArrowheads="1"/>
          </p:cNvSpPr>
          <p:nvPr>
            <p:ph type="body" idx="1"/>
          </p:nvPr>
        </p:nvSpPr>
        <p:spPr>
          <a:xfrm>
            <a:off x="762000" y="685800"/>
            <a:ext cx="7772400" cy="4840287"/>
          </a:xfrm>
        </p:spPr>
        <p:txBody>
          <a:bodyPr/>
          <a:lstStyle/>
          <a:p>
            <a:pPr algn="just"/>
            <a:r>
              <a:rPr lang="en-US" b="1" dirty="0" smtClean="0">
                <a:solidFill>
                  <a:schemeClr val="tx2"/>
                </a:solidFill>
              </a:rPr>
              <a:t>This must be divided into many elements before it can be properly put on paper as a work-out case or fragment of a case.</a:t>
            </a:r>
          </a:p>
          <a:p>
            <a:pPr algn="just"/>
            <a:endParaRPr lang="en-US" b="1" dirty="0" smtClean="0">
              <a:solidFill>
                <a:schemeClr val="tx2"/>
              </a:solidFill>
            </a:endParaRPr>
          </a:p>
          <a:p>
            <a:pPr algn="just"/>
            <a:endParaRPr lang="en-US" b="1" dirty="0" smtClean="0">
              <a:solidFill>
                <a:schemeClr val="tx2"/>
              </a:solidFill>
            </a:endParaRPr>
          </a:p>
          <a:p>
            <a:pPr algn="just"/>
            <a:r>
              <a:rPr lang="en-US" b="1" dirty="0" smtClean="0">
                <a:solidFill>
                  <a:schemeClr val="tx2"/>
                </a:solidFill>
              </a:rPr>
              <a:t>If we should take “writer’s cramp” and say no more about it, we would have only a limited number of remedies to look to for cure.</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body" idx="1"/>
          </p:nvPr>
        </p:nvSpPr>
        <p:spPr>
          <a:xfrm>
            <a:off x="838200" y="990600"/>
            <a:ext cx="7772400" cy="4840287"/>
          </a:xfrm>
        </p:spPr>
        <p:txBody>
          <a:bodyPr/>
          <a:lstStyle/>
          <a:p>
            <a:pPr algn="just" eaLnBrk="1" hangingPunct="1">
              <a:lnSpc>
                <a:spcPct val="90000"/>
              </a:lnSpc>
            </a:pPr>
            <a:r>
              <a:rPr lang="en-US" b="1" dirty="0" smtClean="0">
                <a:solidFill>
                  <a:srgbClr val="002060"/>
                </a:solidFill>
              </a:rPr>
              <a:t>In addition to being the Dean of that Institution he also taught Homoeopathic philosophy, repertorization, and  HMM and he conducted an out-patient clinic.</a:t>
            </a:r>
          </a:p>
          <a:p>
            <a:pPr algn="just" eaLnBrk="1" hangingPunct="1">
              <a:lnSpc>
                <a:spcPct val="90000"/>
              </a:lnSpc>
            </a:pPr>
            <a:endParaRPr lang="en-US" b="1" dirty="0" smtClean="0">
              <a:solidFill>
                <a:srgbClr val="002060"/>
              </a:solidFill>
            </a:endParaRPr>
          </a:p>
          <a:p>
            <a:pPr algn="just" eaLnBrk="1" hangingPunct="1">
              <a:lnSpc>
                <a:spcPct val="90000"/>
              </a:lnSpc>
            </a:pPr>
            <a:r>
              <a:rPr lang="en-US" b="1" dirty="0" smtClean="0">
                <a:solidFill>
                  <a:srgbClr val="002060"/>
                </a:solidFill>
              </a:rPr>
              <a:t>As an illustration of the activity of this clinic it may be mentioned that during the years 1896 and 1897 a total of over 34,800 consultations took place here.  </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3"/>
          <p:cNvSpPr>
            <a:spLocks noGrp="1" noChangeArrowheads="1"/>
          </p:cNvSpPr>
          <p:nvPr>
            <p:ph type="body" idx="1"/>
          </p:nvPr>
        </p:nvSpPr>
        <p:spPr>
          <a:xfrm>
            <a:off x="762000" y="609600"/>
            <a:ext cx="7772400" cy="4840287"/>
          </a:xfrm>
        </p:spPr>
        <p:txBody>
          <a:bodyPr/>
          <a:lstStyle/>
          <a:p>
            <a:pPr algn="just">
              <a:lnSpc>
                <a:spcPct val="90000"/>
              </a:lnSpc>
            </a:pPr>
            <a:r>
              <a:rPr lang="en-US" sz="2800" b="1" dirty="0" smtClean="0">
                <a:solidFill>
                  <a:schemeClr val="tx2"/>
                </a:solidFill>
              </a:rPr>
              <a:t>But our resources are unlimited, as will be seen.</a:t>
            </a:r>
          </a:p>
          <a:p>
            <a:pPr algn="just">
              <a:lnSpc>
                <a:spcPct val="90000"/>
              </a:lnSpc>
            </a:pPr>
            <a:endParaRPr lang="en-US" sz="2800" b="1" dirty="0" smtClean="0">
              <a:solidFill>
                <a:schemeClr val="tx2"/>
              </a:solidFill>
            </a:endParaRPr>
          </a:p>
          <a:p>
            <a:pPr algn="just">
              <a:lnSpc>
                <a:spcPct val="90000"/>
              </a:lnSpc>
            </a:pPr>
            <a:r>
              <a:rPr lang="en-US" sz="2800" b="1" dirty="0" smtClean="0">
                <a:solidFill>
                  <a:schemeClr val="tx2"/>
                </a:solidFill>
              </a:rPr>
              <a:t>“Writer’s cramp” , when examined into, will be found to mean cramp in fingers, hand or arms, or all three.</a:t>
            </a:r>
          </a:p>
          <a:p>
            <a:pPr algn="just">
              <a:lnSpc>
                <a:spcPct val="90000"/>
              </a:lnSpc>
            </a:pPr>
            <a:endParaRPr lang="en-US" sz="2800" b="1" dirty="0" smtClean="0">
              <a:solidFill>
                <a:schemeClr val="tx2"/>
              </a:solidFill>
            </a:endParaRPr>
          </a:p>
          <a:p>
            <a:pPr algn="just">
              <a:lnSpc>
                <a:spcPct val="90000"/>
              </a:lnSpc>
            </a:pPr>
            <a:r>
              <a:rPr lang="en-US" sz="2800" b="1" dirty="0" smtClean="0">
                <a:solidFill>
                  <a:schemeClr val="tx2"/>
                </a:solidFill>
              </a:rPr>
              <a:t>Sometimes numbness and tingling of one or all three; sometimes sensation of paralysis in one or all three; sometimes tingling of fingers and hand, and all of these conditions from writing or worse while writing.</a:t>
            </a:r>
            <a:r>
              <a:rPr lang="en-US" sz="2800" dirty="0" smtClean="0"/>
              <a:t>  </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1"/>
          </p:nvPr>
        </p:nvSpPr>
        <p:spPr>
          <a:xfrm>
            <a:off x="762000" y="685800"/>
            <a:ext cx="7504112" cy="4953000"/>
          </a:xfrm>
        </p:spPr>
        <p:txBody>
          <a:bodyPr/>
          <a:lstStyle/>
          <a:p>
            <a:pPr algn="just"/>
            <a:r>
              <a:rPr lang="en-US" b="1" dirty="0" smtClean="0">
                <a:solidFill>
                  <a:schemeClr val="tx2"/>
                </a:solidFill>
              </a:rPr>
              <a:t>Cramp in fingers while writing: Brach., </a:t>
            </a:r>
            <a:r>
              <a:rPr lang="en-US" b="1" dirty="0" err="1" smtClean="0">
                <a:solidFill>
                  <a:schemeClr val="tx2"/>
                </a:solidFill>
              </a:rPr>
              <a:t>cocc</a:t>
            </a:r>
            <a:r>
              <a:rPr lang="en-US" b="1" dirty="0" smtClean="0">
                <a:solidFill>
                  <a:schemeClr val="tx2"/>
                </a:solidFill>
              </a:rPr>
              <a:t>., </a:t>
            </a:r>
            <a:r>
              <a:rPr lang="en-US" b="1" dirty="0" err="1" smtClean="0">
                <a:solidFill>
                  <a:schemeClr val="tx2"/>
                </a:solidFill>
              </a:rPr>
              <a:t>cycl</a:t>
            </a:r>
            <a:r>
              <a:rPr lang="en-US" b="1" dirty="0" smtClean="0">
                <a:solidFill>
                  <a:schemeClr val="tx2"/>
                </a:solidFill>
              </a:rPr>
              <a:t>., trill., </a:t>
            </a:r>
            <a:r>
              <a:rPr lang="en-US" b="1" dirty="0" err="1" smtClean="0">
                <a:solidFill>
                  <a:schemeClr val="tx2"/>
                </a:solidFill>
              </a:rPr>
              <a:t>mag</a:t>
            </a:r>
            <a:r>
              <a:rPr lang="en-US" b="1" dirty="0" smtClean="0">
                <a:solidFill>
                  <a:schemeClr val="tx2"/>
                </a:solidFill>
              </a:rPr>
              <a:t>-ph., </a:t>
            </a:r>
            <a:r>
              <a:rPr lang="en-US" b="1" dirty="0" err="1" smtClean="0">
                <a:solidFill>
                  <a:schemeClr val="tx2"/>
                </a:solidFill>
              </a:rPr>
              <a:t>stann</a:t>
            </a:r>
            <a:r>
              <a:rPr lang="en-US" b="1" dirty="0" smtClean="0">
                <a:solidFill>
                  <a:schemeClr val="tx2"/>
                </a:solidFill>
              </a:rPr>
              <a:t>.</a:t>
            </a:r>
          </a:p>
          <a:p>
            <a:pPr algn="just"/>
            <a:r>
              <a:rPr lang="en-US" b="1" dirty="0" smtClean="0">
                <a:solidFill>
                  <a:schemeClr val="tx2"/>
                </a:solidFill>
              </a:rPr>
              <a:t>Cramp in hand while writing: </a:t>
            </a:r>
            <a:r>
              <a:rPr lang="en-US" b="1" i="1" dirty="0" err="1" smtClean="0">
                <a:solidFill>
                  <a:schemeClr val="tx2"/>
                </a:solidFill>
              </a:rPr>
              <a:t>Anac</a:t>
            </a:r>
            <a:r>
              <a:rPr lang="en-US" b="1" dirty="0" smtClean="0">
                <a:solidFill>
                  <a:schemeClr val="tx2"/>
                </a:solidFill>
              </a:rPr>
              <a:t>., </a:t>
            </a:r>
            <a:r>
              <a:rPr lang="en-US" b="1" dirty="0" err="1" smtClean="0">
                <a:solidFill>
                  <a:schemeClr val="tx2"/>
                </a:solidFill>
              </a:rPr>
              <a:t>euph</a:t>
            </a:r>
            <a:r>
              <a:rPr lang="en-US" b="1" dirty="0" smtClean="0">
                <a:solidFill>
                  <a:schemeClr val="tx2"/>
                </a:solidFill>
              </a:rPr>
              <a:t>., </a:t>
            </a:r>
            <a:r>
              <a:rPr lang="en-US" b="1" dirty="0" err="1" smtClean="0">
                <a:solidFill>
                  <a:schemeClr val="tx2"/>
                </a:solidFill>
              </a:rPr>
              <a:t>mag</a:t>
            </a:r>
            <a:r>
              <a:rPr lang="en-US" b="1" dirty="0" smtClean="0">
                <a:solidFill>
                  <a:schemeClr val="tx2"/>
                </a:solidFill>
              </a:rPr>
              <a:t>-p., </a:t>
            </a:r>
            <a:r>
              <a:rPr lang="en-US" b="1" dirty="0" err="1" smtClean="0">
                <a:solidFill>
                  <a:schemeClr val="tx2"/>
                </a:solidFill>
              </a:rPr>
              <a:t>nat</a:t>
            </a:r>
            <a:r>
              <a:rPr lang="en-US" b="1" dirty="0" smtClean="0">
                <a:solidFill>
                  <a:schemeClr val="tx2"/>
                </a:solidFill>
              </a:rPr>
              <a:t>-p., </a:t>
            </a:r>
            <a:r>
              <a:rPr lang="en-US" b="1" dirty="0" err="1" smtClean="0">
                <a:solidFill>
                  <a:schemeClr val="tx2"/>
                </a:solidFill>
              </a:rPr>
              <a:t>sil</a:t>
            </a:r>
            <a:r>
              <a:rPr lang="en-US" b="1" dirty="0" smtClean="0">
                <a:solidFill>
                  <a:schemeClr val="tx2"/>
                </a:solidFill>
              </a:rPr>
              <a:t>.</a:t>
            </a:r>
          </a:p>
          <a:p>
            <a:pPr algn="just"/>
            <a:r>
              <a:rPr lang="en-US" b="1" dirty="0" smtClean="0">
                <a:solidFill>
                  <a:schemeClr val="tx2"/>
                </a:solidFill>
              </a:rPr>
              <a:t>Numbness in fingers while writing: Carl</a:t>
            </a:r>
          </a:p>
          <a:p>
            <a:pPr algn="just"/>
            <a:r>
              <a:rPr lang="en-US" b="1" dirty="0" smtClean="0">
                <a:solidFill>
                  <a:schemeClr val="tx2"/>
                </a:solidFill>
              </a:rPr>
              <a:t>Numbness in hand while writing: Agar., </a:t>
            </a:r>
            <a:r>
              <a:rPr lang="en-US" b="1" i="1" dirty="0" smtClean="0">
                <a:solidFill>
                  <a:schemeClr val="tx2"/>
                </a:solidFill>
              </a:rPr>
              <a:t>zinc.</a:t>
            </a:r>
            <a:endParaRPr lang="en-US" b="1" dirty="0" smtClean="0">
              <a:solidFill>
                <a:schemeClr val="tx2"/>
              </a:solidFill>
            </a:endParaRPr>
          </a:p>
          <a:p>
            <a:pPr algn="just"/>
            <a:endParaRPr lang="en-US" b="1" dirty="0" smtClean="0">
              <a:solidFill>
                <a:schemeClr val="tx2"/>
              </a:solidFill>
            </a:endParaRP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3"/>
          <p:cNvSpPr>
            <a:spLocks noGrp="1" noChangeArrowheads="1"/>
          </p:cNvSpPr>
          <p:nvPr>
            <p:ph type="body" idx="1"/>
          </p:nvPr>
        </p:nvSpPr>
        <p:spPr>
          <a:xfrm>
            <a:off x="685800" y="838200"/>
            <a:ext cx="7580312" cy="4840287"/>
          </a:xfrm>
        </p:spPr>
        <p:txBody>
          <a:bodyPr/>
          <a:lstStyle/>
          <a:p>
            <a:pPr algn="just">
              <a:lnSpc>
                <a:spcPct val="80000"/>
              </a:lnSpc>
            </a:pPr>
            <a:r>
              <a:rPr lang="en-US" sz="2800" b="1" dirty="0" smtClean="0">
                <a:solidFill>
                  <a:schemeClr val="tx2"/>
                </a:solidFill>
              </a:rPr>
              <a:t>Paralytic feeling in hand while writing: </a:t>
            </a:r>
            <a:r>
              <a:rPr lang="en-US" sz="2800" b="1" dirty="0" err="1" smtClean="0">
                <a:solidFill>
                  <a:schemeClr val="tx2"/>
                </a:solidFill>
              </a:rPr>
              <a:t>Acon</a:t>
            </a:r>
            <a:r>
              <a:rPr lang="en-US" sz="2800" b="1" dirty="0" smtClean="0">
                <a:solidFill>
                  <a:schemeClr val="tx2"/>
                </a:solidFill>
              </a:rPr>
              <a:t>., agar., </a:t>
            </a:r>
            <a:r>
              <a:rPr lang="en-US" sz="2800" b="1" dirty="0" err="1" smtClean="0">
                <a:solidFill>
                  <a:schemeClr val="tx2"/>
                </a:solidFill>
              </a:rPr>
              <a:t>chel</a:t>
            </a:r>
            <a:r>
              <a:rPr lang="en-US" sz="2800" b="1" dirty="0" smtClean="0">
                <a:solidFill>
                  <a:schemeClr val="tx2"/>
                </a:solidFill>
              </a:rPr>
              <a:t>., </a:t>
            </a:r>
            <a:r>
              <a:rPr lang="en-US" sz="2800" b="1" dirty="0" err="1" smtClean="0">
                <a:solidFill>
                  <a:schemeClr val="tx2"/>
                </a:solidFill>
              </a:rPr>
              <a:t>cocc</a:t>
            </a:r>
            <a:r>
              <a:rPr lang="en-US" sz="2800" b="1" dirty="0" smtClean="0">
                <a:solidFill>
                  <a:schemeClr val="tx2"/>
                </a:solidFill>
              </a:rPr>
              <a:t>.</a:t>
            </a:r>
          </a:p>
          <a:p>
            <a:pPr algn="just">
              <a:lnSpc>
                <a:spcPct val="80000"/>
              </a:lnSpc>
            </a:pPr>
            <a:endParaRPr lang="en-US" sz="2800" b="1" dirty="0" smtClean="0">
              <a:solidFill>
                <a:schemeClr val="tx2"/>
              </a:solidFill>
            </a:endParaRPr>
          </a:p>
          <a:p>
            <a:pPr algn="just">
              <a:lnSpc>
                <a:spcPct val="80000"/>
              </a:lnSpc>
            </a:pPr>
            <a:r>
              <a:rPr lang="en-US" sz="2800" b="1" dirty="0" smtClean="0">
                <a:solidFill>
                  <a:schemeClr val="tx2"/>
                </a:solidFill>
              </a:rPr>
              <a:t>Cramp in wrist while writing: Amyl-n., </a:t>
            </a:r>
            <a:r>
              <a:rPr lang="en-US" sz="2800" b="1" dirty="0" err="1" smtClean="0">
                <a:solidFill>
                  <a:schemeClr val="tx2"/>
                </a:solidFill>
              </a:rPr>
              <a:t>brach</a:t>
            </a:r>
            <a:r>
              <a:rPr lang="en-US" sz="2800" b="1" dirty="0" smtClean="0">
                <a:solidFill>
                  <a:schemeClr val="tx2"/>
                </a:solidFill>
              </a:rPr>
              <a:t>.</a:t>
            </a:r>
          </a:p>
          <a:p>
            <a:pPr algn="just">
              <a:lnSpc>
                <a:spcPct val="80000"/>
              </a:lnSpc>
            </a:pPr>
            <a:endParaRPr lang="en-US" sz="2800" b="1" dirty="0" smtClean="0">
              <a:solidFill>
                <a:schemeClr val="tx2"/>
              </a:solidFill>
            </a:endParaRPr>
          </a:p>
          <a:p>
            <a:pPr algn="just">
              <a:lnSpc>
                <a:spcPct val="80000"/>
              </a:lnSpc>
            </a:pPr>
            <a:r>
              <a:rPr lang="en-US" sz="2800" b="1" dirty="0" smtClean="0">
                <a:solidFill>
                  <a:schemeClr val="tx2"/>
                </a:solidFill>
              </a:rPr>
              <a:t>The above brings out all that can be found in the MM on this subject, and failure often follows owing to the scanty clinical and </a:t>
            </a:r>
            <a:r>
              <a:rPr lang="en-US" sz="2800" b="1" dirty="0" err="1" smtClean="0">
                <a:solidFill>
                  <a:schemeClr val="tx2"/>
                </a:solidFill>
              </a:rPr>
              <a:t>pathogenetic</a:t>
            </a:r>
            <a:r>
              <a:rPr lang="en-US" sz="2800" b="1" dirty="0" smtClean="0">
                <a:solidFill>
                  <a:schemeClr val="tx2"/>
                </a:solidFill>
              </a:rPr>
              <a:t> records to which we have access; but we have just begun to consider that vexatious (distressing) group of symptoms.</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3"/>
          <p:cNvSpPr>
            <a:spLocks noGrp="1" noChangeArrowheads="1"/>
          </p:cNvSpPr>
          <p:nvPr>
            <p:ph type="body" idx="1"/>
          </p:nvPr>
        </p:nvSpPr>
        <p:spPr>
          <a:xfrm>
            <a:off x="609600" y="762000"/>
            <a:ext cx="7772400" cy="4840287"/>
          </a:xfrm>
        </p:spPr>
        <p:txBody>
          <a:bodyPr>
            <a:normAutofit fontScale="92500"/>
          </a:bodyPr>
          <a:lstStyle/>
          <a:p>
            <a:pPr algn="just"/>
            <a:r>
              <a:rPr lang="en-US" b="1" dirty="0" smtClean="0">
                <a:solidFill>
                  <a:schemeClr val="tx2"/>
                </a:solidFill>
              </a:rPr>
              <a:t>It is true that sometimes the above scanty showing presents just the remedy required.</a:t>
            </a:r>
          </a:p>
          <a:p>
            <a:pPr algn="just"/>
            <a:endParaRPr lang="en-US" b="1" dirty="0" smtClean="0">
              <a:solidFill>
                <a:schemeClr val="tx2"/>
              </a:solidFill>
            </a:endParaRPr>
          </a:p>
          <a:p>
            <a:pPr algn="just"/>
            <a:r>
              <a:rPr lang="en-US" b="1" dirty="0" smtClean="0">
                <a:solidFill>
                  <a:schemeClr val="tx2"/>
                </a:solidFill>
              </a:rPr>
              <a:t>But often it does not, and then we may proceed as follows:</a:t>
            </a:r>
          </a:p>
          <a:p>
            <a:pPr algn="just"/>
            <a:endParaRPr lang="en-US" b="1" dirty="0" smtClean="0">
              <a:solidFill>
                <a:schemeClr val="tx2"/>
              </a:solidFill>
            </a:endParaRPr>
          </a:p>
          <a:p>
            <a:pPr algn="just"/>
            <a:r>
              <a:rPr lang="en-US" b="1" dirty="0" smtClean="0">
                <a:solidFill>
                  <a:schemeClr val="tx2"/>
                </a:solidFill>
              </a:rPr>
              <a:t>Cramp in the fingers, hand and wrist or such parts as are affected: use the general groups on pages 971, 972 &amp; 973 of my repertory</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3"/>
          <p:cNvSpPr>
            <a:spLocks noGrp="1" noChangeArrowheads="1"/>
          </p:cNvSpPr>
          <p:nvPr>
            <p:ph type="body" idx="1"/>
          </p:nvPr>
        </p:nvSpPr>
        <p:spPr>
          <a:xfrm>
            <a:off x="685800" y="1066800"/>
            <a:ext cx="7580312" cy="4535487"/>
          </a:xfrm>
        </p:spPr>
        <p:txBody>
          <a:bodyPr/>
          <a:lstStyle/>
          <a:p>
            <a:pPr algn="just"/>
            <a:r>
              <a:rPr lang="en-US" b="1" dirty="0" smtClean="0">
                <a:solidFill>
                  <a:schemeClr val="tx2"/>
                </a:solidFill>
              </a:rPr>
              <a:t>Numbness of fingers and hand: pages 1038 and 1039, using also the general group.</a:t>
            </a:r>
          </a:p>
          <a:p>
            <a:pPr algn="just"/>
            <a:endParaRPr lang="en-US" b="1" dirty="0" smtClean="0">
              <a:solidFill>
                <a:schemeClr val="tx2"/>
              </a:solidFill>
            </a:endParaRPr>
          </a:p>
          <a:p>
            <a:pPr algn="just"/>
            <a:r>
              <a:rPr lang="en-US" b="1" dirty="0" smtClean="0">
                <a:solidFill>
                  <a:schemeClr val="tx2"/>
                </a:solidFill>
              </a:rPr>
              <a:t>Sensation of paralysis of hand and fingers: use the general groups, pages 1176 and 1179.</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3"/>
          <p:cNvSpPr>
            <a:spLocks noGrp="1" noChangeArrowheads="1"/>
          </p:cNvSpPr>
          <p:nvPr>
            <p:ph type="body" idx="1"/>
          </p:nvPr>
        </p:nvSpPr>
        <p:spPr>
          <a:xfrm>
            <a:off x="762000" y="1143000"/>
            <a:ext cx="8001000" cy="4840287"/>
          </a:xfrm>
        </p:spPr>
        <p:txBody>
          <a:bodyPr/>
          <a:lstStyle/>
          <a:p>
            <a:pPr algn="just"/>
            <a:r>
              <a:rPr lang="en-US" b="1" dirty="0" smtClean="0">
                <a:solidFill>
                  <a:schemeClr val="tx2"/>
                </a:solidFill>
              </a:rPr>
              <a:t>After these have been carefully written out, turn to general rubric in generalities, on page 1358, ”Exertion,” and write out such of these remedies as are found in the complex symptoms from exertion.</a:t>
            </a:r>
          </a:p>
          <a:p>
            <a:pPr algn="just"/>
            <a:endParaRPr lang="en-US" b="1" dirty="0" smtClean="0">
              <a:solidFill>
                <a:schemeClr val="tx2"/>
              </a:solidFill>
            </a:endParaRPr>
          </a:p>
          <a:p>
            <a:pPr algn="just"/>
            <a:r>
              <a:rPr lang="en-US" b="1" dirty="0" smtClean="0">
                <a:solidFill>
                  <a:schemeClr val="tx2"/>
                </a:solidFill>
              </a:rPr>
              <a:t>Writing is nothing but prolonged exertion.</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3"/>
          <p:cNvSpPr>
            <a:spLocks noGrp="1" noChangeArrowheads="1"/>
          </p:cNvSpPr>
          <p:nvPr>
            <p:ph type="body" idx="1"/>
          </p:nvPr>
        </p:nvSpPr>
        <p:spPr>
          <a:xfrm>
            <a:off x="762000" y="838200"/>
            <a:ext cx="7580312" cy="4840287"/>
          </a:xfrm>
        </p:spPr>
        <p:txBody>
          <a:bodyPr/>
          <a:lstStyle/>
          <a:p>
            <a:pPr algn="just"/>
            <a:r>
              <a:rPr lang="en-US" sz="2800" b="1" dirty="0" smtClean="0">
                <a:solidFill>
                  <a:schemeClr val="tx2"/>
                </a:solidFill>
              </a:rPr>
              <a:t>When this simple lesson is learned the physician will see at once that </a:t>
            </a:r>
            <a:r>
              <a:rPr lang="en-US" sz="2800" b="1" i="1" dirty="0" smtClean="0">
                <a:solidFill>
                  <a:srgbClr val="FF33CC"/>
                </a:solidFill>
              </a:rPr>
              <a:t>the same process will show the remedy</a:t>
            </a:r>
            <a:r>
              <a:rPr lang="en-US" sz="2800" b="1" dirty="0" smtClean="0">
                <a:solidFill>
                  <a:schemeClr val="tx2"/>
                </a:solidFill>
              </a:rPr>
              <a:t> in those who have lost the power of the hand and fingers, or have cramps, etc., from playing stringed instruments or playing the piano or the prolonged use of any tool or instrument.</a:t>
            </a:r>
          </a:p>
          <a:p>
            <a:pPr algn="just"/>
            <a:endParaRPr lang="en-US" sz="2800" b="1" dirty="0" smtClean="0">
              <a:solidFill>
                <a:schemeClr val="tx2"/>
              </a:solidFill>
            </a:endParaRPr>
          </a:p>
          <a:p>
            <a:pPr algn="just"/>
            <a:endParaRPr lang="en-US" sz="2800" b="1" dirty="0" smtClean="0">
              <a:solidFill>
                <a:schemeClr val="tx2"/>
              </a:solidFill>
            </a:endParaRPr>
          </a:p>
          <a:p>
            <a:pPr algn="just"/>
            <a:r>
              <a:rPr lang="en-US" sz="2800" b="1" dirty="0" smtClean="0">
                <a:solidFill>
                  <a:schemeClr val="tx2"/>
                </a:solidFill>
              </a:rPr>
              <a:t>It is using in proper manner a general rubric.</a:t>
            </a:r>
          </a:p>
          <a:p>
            <a:pPr algn="just">
              <a:buFont typeface="Wingdings" pitchFamily="2" charset="2"/>
              <a:buNone/>
            </a:pPr>
            <a:endParaRPr lang="en-US" sz="2800" b="1" dirty="0" smtClean="0">
              <a:solidFill>
                <a:schemeClr val="tx2"/>
              </a:solidFill>
            </a:endParaRPr>
          </a:p>
          <a:p>
            <a:endParaRPr lang="en-US" sz="2800" dirty="0" smtClean="0"/>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3"/>
          <p:cNvSpPr>
            <a:spLocks noGrp="1" noChangeArrowheads="1"/>
          </p:cNvSpPr>
          <p:nvPr>
            <p:ph type="body" idx="1"/>
          </p:nvPr>
        </p:nvSpPr>
        <p:spPr>
          <a:xfrm>
            <a:off x="762000" y="838200"/>
            <a:ext cx="7504112" cy="4611687"/>
          </a:xfrm>
        </p:spPr>
        <p:txBody>
          <a:bodyPr>
            <a:normAutofit lnSpcReduction="10000"/>
          </a:bodyPr>
          <a:lstStyle/>
          <a:p>
            <a:pPr algn="just">
              <a:lnSpc>
                <a:spcPct val="90000"/>
              </a:lnSpc>
            </a:pPr>
            <a:r>
              <a:rPr lang="en-US" sz="2800" b="1" dirty="0" smtClean="0">
                <a:solidFill>
                  <a:schemeClr val="tx2"/>
                </a:solidFill>
              </a:rPr>
              <a:t>Furthermore, after cures have been made with remedies selected in this way, such remedies may be added to the scanty list of particulars first referred to, and in this manner will our Repertory grow into usefulness.</a:t>
            </a:r>
          </a:p>
          <a:p>
            <a:pPr algn="just">
              <a:lnSpc>
                <a:spcPct val="90000"/>
              </a:lnSpc>
            </a:pPr>
            <a:endParaRPr lang="en-US" sz="2800" b="1" dirty="0" smtClean="0">
              <a:solidFill>
                <a:schemeClr val="tx2"/>
              </a:solidFill>
            </a:endParaRPr>
          </a:p>
          <a:p>
            <a:pPr algn="just">
              <a:lnSpc>
                <a:spcPct val="90000"/>
              </a:lnSpc>
            </a:pPr>
            <a:r>
              <a:rPr lang="en-US" sz="2800" b="1" dirty="0" smtClean="0">
                <a:solidFill>
                  <a:schemeClr val="tx2"/>
                </a:solidFill>
              </a:rPr>
              <a:t>This is the legitimate (lawfully) use of clinical symptoms.</a:t>
            </a:r>
          </a:p>
          <a:p>
            <a:pPr algn="just">
              <a:lnSpc>
                <a:spcPct val="90000"/>
              </a:lnSpc>
            </a:pPr>
            <a:endParaRPr lang="en-US" sz="2800" b="1" dirty="0" smtClean="0">
              <a:solidFill>
                <a:schemeClr val="tx2"/>
              </a:solidFill>
            </a:endParaRPr>
          </a:p>
          <a:p>
            <a:pPr algn="just">
              <a:lnSpc>
                <a:spcPct val="90000"/>
              </a:lnSpc>
            </a:pPr>
            <a:r>
              <a:rPr lang="en-US" sz="2800" b="1" dirty="0" smtClean="0">
                <a:solidFill>
                  <a:schemeClr val="tx2"/>
                </a:solidFill>
              </a:rPr>
              <a:t>It is the proper application of the general rubric to the end that our scanty particulars may be built up.</a:t>
            </a:r>
          </a:p>
          <a:p>
            <a:pPr>
              <a:lnSpc>
                <a:spcPct val="90000"/>
              </a:lnSpc>
            </a:pPr>
            <a:endParaRPr lang="en-US" sz="2800" dirty="0" smtClean="0"/>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3"/>
          <p:cNvSpPr>
            <a:spLocks noGrp="1" noChangeArrowheads="1"/>
          </p:cNvSpPr>
          <p:nvPr>
            <p:ph type="body" idx="1"/>
          </p:nvPr>
        </p:nvSpPr>
        <p:spPr>
          <a:xfrm>
            <a:off x="685800" y="762000"/>
            <a:ext cx="7772400" cy="4840287"/>
          </a:xfrm>
        </p:spPr>
        <p:txBody>
          <a:bodyPr/>
          <a:lstStyle/>
          <a:p>
            <a:pPr algn="just"/>
            <a:r>
              <a:rPr lang="en-US" b="1" dirty="0" smtClean="0">
                <a:solidFill>
                  <a:schemeClr val="tx2"/>
                </a:solidFill>
              </a:rPr>
              <a:t>The new repertory is the only one ever found that provides a vacant space for annotating (note) just such information.</a:t>
            </a:r>
          </a:p>
          <a:p>
            <a:pPr algn="just"/>
            <a:endParaRPr lang="en-US" b="1" dirty="0" smtClean="0">
              <a:solidFill>
                <a:schemeClr val="tx2"/>
              </a:solidFill>
            </a:endParaRPr>
          </a:p>
          <a:p>
            <a:pPr algn="just"/>
            <a:endParaRPr lang="en-US" b="1" dirty="0" smtClean="0">
              <a:solidFill>
                <a:schemeClr val="tx2"/>
              </a:solidFill>
            </a:endParaRPr>
          </a:p>
          <a:p>
            <a:pPr algn="just"/>
            <a:r>
              <a:rPr lang="en-US" b="1" dirty="0" smtClean="0">
                <a:solidFill>
                  <a:schemeClr val="tx2"/>
                </a:solidFill>
              </a:rPr>
              <a:t>If the large number of correct prescribers in the world would join in this extension, we could soon have a repertory of comparatively extensive particulars.</a:t>
            </a:r>
          </a:p>
          <a:p>
            <a:pPr algn="just"/>
            <a:endParaRPr lang="en-US" b="1" dirty="0" smtClean="0">
              <a:solidFill>
                <a:schemeClr val="tx2"/>
              </a:solidFill>
            </a:endParaRP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3"/>
          <p:cNvSpPr>
            <a:spLocks noGrp="1" noChangeArrowheads="1"/>
          </p:cNvSpPr>
          <p:nvPr>
            <p:ph type="body" idx="1"/>
          </p:nvPr>
        </p:nvSpPr>
        <p:spPr>
          <a:xfrm>
            <a:off x="609600" y="1295400"/>
            <a:ext cx="7772400" cy="4459287"/>
          </a:xfrm>
        </p:spPr>
        <p:txBody>
          <a:bodyPr/>
          <a:lstStyle/>
          <a:p>
            <a:pPr algn="just"/>
            <a:r>
              <a:rPr lang="en-US" b="1" dirty="0" smtClean="0">
                <a:solidFill>
                  <a:schemeClr val="tx2"/>
                </a:solidFill>
              </a:rPr>
              <a:t>Our generals were well worked out by Boenninghausen and much overdone, as he generalized many rubrics that were purely particulars, the use of which as generals is misleading and ends in failure.</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body" idx="1"/>
          </p:nvPr>
        </p:nvSpPr>
        <p:spPr/>
        <p:txBody>
          <a:bodyPr/>
          <a:lstStyle/>
          <a:p>
            <a:pPr algn="just" eaLnBrk="1" hangingPunct="1"/>
            <a:r>
              <a:rPr lang="en-US" b="1" dirty="0" smtClean="0">
                <a:solidFill>
                  <a:srgbClr val="002060"/>
                </a:solidFill>
              </a:rPr>
              <a:t>While dean of the Philadelphia PG school of </a:t>
            </a:r>
            <a:r>
              <a:rPr lang="en-US" b="1" dirty="0" err="1" smtClean="0">
                <a:solidFill>
                  <a:srgbClr val="002060"/>
                </a:solidFill>
              </a:rPr>
              <a:t>Homoeopathics</a:t>
            </a:r>
            <a:r>
              <a:rPr lang="en-US" b="1" dirty="0" smtClean="0">
                <a:solidFill>
                  <a:srgbClr val="002060"/>
                </a:solidFill>
              </a:rPr>
              <a:t>, Kent lost his wife.</a:t>
            </a:r>
          </a:p>
          <a:p>
            <a:pPr algn="just" eaLnBrk="1" hangingPunct="1"/>
            <a:endParaRPr lang="en-US" b="1" dirty="0" smtClean="0">
              <a:solidFill>
                <a:srgbClr val="002060"/>
              </a:solidFill>
            </a:endParaRPr>
          </a:p>
          <a:p>
            <a:pPr algn="just" eaLnBrk="1" hangingPunct="1"/>
            <a:r>
              <a:rPr lang="en-US" b="1" dirty="0" smtClean="0">
                <a:solidFill>
                  <a:srgbClr val="002060"/>
                </a:solidFill>
              </a:rPr>
              <a:t>In 1896, after the death of his wife, Kent was called upon to attend a patient, </a:t>
            </a:r>
            <a:r>
              <a:rPr lang="en-US" b="1" i="1" dirty="0" smtClean="0">
                <a:solidFill>
                  <a:srgbClr val="002060"/>
                </a:solidFill>
              </a:rPr>
              <a:t>Clara Louise Tobey</a:t>
            </a:r>
            <a:r>
              <a:rPr lang="en-US" b="1" dirty="0" smtClean="0">
                <a:solidFill>
                  <a:srgbClr val="002060"/>
                </a:solidFill>
              </a:rPr>
              <a:t>  whom he was to treat a long time and finally marry.</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3"/>
          <p:cNvSpPr>
            <a:spLocks noGrp="1" noChangeArrowheads="1"/>
          </p:cNvSpPr>
          <p:nvPr>
            <p:ph type="body" idx="1"/>
          </p:nvPr>
        </p:nvSpPr>
        <p:spPr>
          <a:xfrm>
            <a:off x="685800" y="1066800"/>
            <a:ext cx="7772400" cy="4840287"/>
          </a:xfrm>
        </p:spPr>
        <p:txBody>
          <a:bodyPr>
            <a:normAutofit lnSpcReduction="10000"/>
          </a:bodyPr>
          <a:lstStyle/>
          <a:p>
            <a:pPr algn="just">
              <a:lnSpc>
                <a:spcPct val="90000"/>
              </a:lnSpc>
            </a:pPr>
            <a:r>
              <a:rPr lang="en-US" b="1" dirty="0" smtClean="0">
                <a:solidFill>
                  <a:schemeClr val="tx2"/>
                </a:solidFill>
              </a:rPr>
              <a:t>The success coming from </a:t>
            </a:r>
            <a:r>
              <a:rPr lang="en-US" b="1" dirty="0" err="1" smtClean="0">
                <a:solidFill>
                  <a:schemeClr val="tx2"/>
                </a:solidFill>
              </a:rPr>
              <a:t>BTPB</a:t>
            </a:r>
            <a:r>
              <a:rPr lang="en-US" b="1" dirty="0" smtClean="0">
                <a:solidFill>
                  <a:schemeClr val="tx2"/>
                </a:solidFill>
              </a:rPr>
              <a:t> is due to the arrangement whereby generals can be quickly made use of to furnish modalities for individual symptoms, whether general or particular.</a:t>
            </a:r>
          </a:p>
          <a:p>
            <a:pPr algn="just">
              <a:lnSpc>
                <a:spcPct val="90000"/>
              </a:lnSpc>
            </a:pPr>
            <a:endParaRPr lang="en-US" b="1" dirty="0" smtClean="0">
              <a:solidFill>
                <a:schemeClr val="tx2"/>
              </a:solidFill>
            </a:endParaRPr>
          </a:p>
          <a:p>
            <a:pPr algn="just">
              <a:lnSpc>
                <a:spcPct val="90000"/>
              </a:lnSpc>
            </a:pPr>
            <a:r>
              <a:rPr lang="en-US" b="1" dirty="0" smtClean="0">
                <a:solidFill>
                  <a:schemeClr val="tx2"/>
                </a:solidFill>
              </a:rPr>
              <a:t>This feature is preserved in my Repertory, as all know who use it.</a:t>
            </a:r>
          </a:p>
          <a:p>
            <a:pPr algn="just">
              <a:lnSpc>
                <a:spcPct val="90000"/>
              </a:lnSpc>
            </a:pPr>
            <a:endParaRPr lang="en-US" b="1" dirty="0" smtClean="0">
              <a:solidFill>
                <a:schemeClr val="tx2"/>
              </a:solidFill>
            </a:endParaRPr>
          </a:p>
          <a:p>
            <a:pPr algn="just">
              <a:lnSpc>
                <a:spcPct val="90000"/>
              </a:lnSpc>
            </a:pPr>
            <a:r>
              <a:rPr lang="en-US" b="1" dirty="0" smtClean="0">
                <a:solidFill>
                  <a:schemeClr val="tx2"/>
                </a:solidFill>
              </a:rPr>
              <a:t>But it is the generals that can be used this way.</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3"/>
          <p:cNvSpPr>
            <a:spLocks noGrp="1" noChangeArrowheads="1"/>
          </p:cNvSpPr>
          <p:nvPr>
            <p:ph type="body" idx="1"/>
          </p:nvPr>
        </p:nvSpPr>
        <p:spPr>
          <a:xfrm>
            <a:off x="762000" y="685800"/>
            <a:ext cx="7772400" cy="4840287"/>
          </a:xfrm>
        </p:spPr>
        <p:txBody>
          <a:bodyPr/>
          <a:lstStyle/>
          <a:p>
            <a:pPr algn="just">
              <a:lnSpc>
                <a:spcPct val="80000"/>
              </a:lnSpc>
            </a:pPr>
            <a:r>
              <a:rPr lang="en-US" sz="2800" b="1" dirty="0" smtClean="0">
                <a:solidFill>
                  <a:schemeClr val="tx2"/>
                </a:solidFill>
              </a:rPr>
              <a:t>A large rubric made up of promiscuous (mingled) particulars, none of which are predicated of the patient is a “hit or miss” when applied in general and usually a miss.</a:t>
            </a:r>
          </a:p>
          <a:p>
            <a:pPr algn="just">
              <a:lnSpc>
                <a:spcPct val="80000"/>
              </a:lnSpc>
            </a:pPr>
            <a:endParaRPr lang="en-US" sz="2800" b="1" dirty="0" smtClean="0">
              <a:solidFill>
                <a:schemeClr val="tx2"/>
              </a:solidFill>
            </a:endParaRPr>
          </a:p>
          <a:p>
            <a:pPr algn="just">
              <a:lnSpc>
                <a:spcPct val="80000"/>
              </a:lnSpc>
            </a:pPr>
            <a:r>
              <a:rPr lang="en-US" sz="2800" b="1" dirty="0" smtClean="0">
                <a:solidFill>
                  <a:schemeClr val="tx2"/>
                </a:solidFill>
              </a:rPr>
              <a:t>For example, “aggravation from writing” is a rubric of particulars.</a:t>
            </a:r>
          </a:p>
          <a:p>
            <a:pPr algn="just">
              <a:lnSpc>
                <a:spcPct val="80000"/>
              </a:lnSpc>
            </a:pPr>
            <a:endParaRPr lang="en-US" sz="2800" b="1" dirty="0" smtClean="0">
              <a:solidFill>
                <a:schemeClr val="tx2"/>
              </a:solidFill>
            </a:endParaRPr>
          </a:p>
          <a:p>
            <a:pPr algn="just">
              <a:lnSpc>
                <a:spcPct val="80000"/>
              </a:lnSpc>
            </a:pPr>
            <a:r>
              <a:rPr lang="en-US" sz="2800" b="1" dirty="0" smtClean="0">
                <a:solidFill>
                  <a:schemeClr val="tx2"/>
                </a:solidFill>
              </a:rPr>
              <a:t>In no instance is there one wherein the patient himself is worse from writing, but the eyes, the head, the hands, the back (from stooping) etc., make up this rubric.</a:t>
            </a:r>
            <a:endParaRPr lang="en-US" sz="2800" dirty="0" smtClean="0">
              <a:solidFill>
                <a:schemeClr val="tx2"/>
              </a:solidFill>
            </a:endParaRP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3"/>
          <p:cNvSpPr>
            <a:spLocks noGrp="1" noChangeArrowheads="1"/>
          </p:cNvSpPr>
          <p:nvPr>
            <p:ph type="body" idx="1"/>
          </p:nvPr>
        </p:nvSpPr>
        <p:spPr>
          <a:xfrm>
            <a:off x="762000" y="1219200"/>
            <a:ext cx="7504112" cy="4535487"/>
          </a:xfrm>
        </p:spPr>
        <p:txBody>
          <a:bodyPr>
            <a:normAutofit lnSpcReduction="10000"/>
          </a:bodyPr>
          <a:lstStyle/>
          <a:p>
            <a:pPr algn="just"/>
            <a:r>
              <a:rPr lang="en-US" sz="2800" b="1" dirty="0" smtClean="0">
                <a:solidFill>
                  <a:schemeClr val="tx2"/>
                </a:solidFill>
              </a:rPr>
              <a:t>It is useless to resort to aggravation from writing when a headache is the symptom and find the remedy refers to a complaint in some other part wholly unlike headache.</a:t>
            </a:r>
          </a:p>
          <a:p>
            <a:pPr algn="just"/>
            <a:endParaRPr lang="en-US" sz="2800" b="1" dirty="0" smtClean="0">
              <a:solidFill>
                <a:schemeClr val="tx2"/>
              </a:solidFill>
            </a:endParaRPr>
          </a:p>
          <a:p>
            <a:pPr algn="just"/>
            <a:endParaRPr lang="en-US" sz="2800" b="1" dirty="0" smtClean="0">
              <a:solidFill>
                <a:schemeClr val="tx2"/>
              </a:solidFill>
            </a:endParaRPr>
          </a:p>
          <a:p>
            <a:pPr algn="just"/>
            <a:r>
              <a:rPr lang="en-US" sz="2800" b="1" dirty="0" smtClean="0">
                <a:solidFill>
                  <a:schemeClr val="tx2"/>
                </a:solidFill>
              </a:rPr>
              <a:t>To make use of this modality for mental symptoms when it is applied to complaints of the hand is perverting (to turn from right course) the uses of circumstances.</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3"/>
          <p:cNvSpPr>
            <a:spLocks noGrp="1" noChangeArrowheads="1"/>
          </p:cNvSpPr>
          <p:nvPr>
            <p:ph type="body" idx="1"/>
          </p:nvPr>
        </p:nvSpPr>
        <p:spPr>
          <a:xfrm>
            <a:off x="914400" y="1143000"/>
            <a:ext cx="7427912" cy="4840287"/>
          </a:xfrm>
        </p:spPr>
        <p:txBody>
          <a:bodyPr/>
          <a:lstStyle/>
          <a:p>
            <a:pPr algn="just">
              <a:lnSpc>
                <a:spcPct val="80000"/>
              </a:lnSpc>
            </a:pPr>
            <a:r>
              <a:rPr lang="en-US" sz="2800" b="1" dirty="0" smtClean="0">
                <a:solidFill>
                  <a:schemeClr val="tx2"/>
                </a:solidFill>
              </a:rPr>
              <a:t>Aggravation from writing should be limited to the symptoms that are worse from writing and kept with them, as it is not a general.</a:t>
            </a:r>
          </a:p>
          <a:p>
            <a:pPr algn="just">
              <a:lnSpc>
                <a:spcPct val="80000"/>
              </a:lnSpc>
            </a:pPr>
            <a:endParaRPr lang="en-US" sz="2800" b="1" dirty="0" smtClean="0">
              <a:solidFill>
                <a:schemeClr val="tx2"/>
              </a:solidFill>
            </a:endParaRPr>
          </a:p>
          <a:p>
            <a:pPr algn="just">
              <a:lnSpc>
                <a:spcPct val="80000"/>
              </a:lnSpc>
            </a:pPr>
            <a:r>
              <a:rPr lang="en-US" sz="2800" b="1" dirty="0" smtClean="0">
                <a:solidFill>
                  <a:schemeClr val="tx2"/>
                </a:solidFill>
              </a:rPr>
              <a:t>It is so done in my Repertory, this is wholly different in the great rubric “motion.” </a:t>
            </a:r>
          </a:p>
          <a:p>
            <a:pPr algn="just">
              <a:lnSpc>
                <a:spcPct val="80000"/>
              </a:lnSpc>
            </a:pPr>
            <a:endParaRPr lang="en-US" sz="2800" b="1" dirty="0" smtClean="0">
              <a:solidFill>
                <a:schemeClr val="tx2"/>
              </a:solidFill>
            </a:endParaRPr>
          </a:p>
          <a:p>
            <a:pPr algn="just">
              <a:lnSpc>
                <a:spcPct val="80000"/>
              </a:lnSpc>
            </a:pPr>
            <a:r>
              <a:rPr lang="en-US" sz="2800" b="1" dirty="0" smtClean="0">
                <a:solidFill>
                  <a:schemeClr val="tx2"/>
                </a:solidFill>
              </a:rPr>
              <a:t>If we study </a:t>
            </a:r>
            <a:r>
              <a:rPr lang="en-US" sz="2800" b="1" dirty="0" err="1" smtClean="0">
                <a:solidFill>
                  <a:schemeClr val="tx2"/>
                </a:solidFill>
              </a:rPr>
              <a:t>Bryonia</a:t>
            </a:r>
            <a:r>
              <a:rPr lang="en-US" sz="2800" b="1" dirty="0" smtClean="0">
                <a:solidFill>
                  <a:schemeClr val="tx2"/>
                </a:solidFill>
              </a:rPr>
              <a:t> from that rubric, and from the HMM, we will see that such a large number of particular symptoms is aggravated by that remedy that it appears that the very patient himself is worse from motion. </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3"/>
          <p:cNvSpPr>
            <a:spLocks noGrp="1" noChangeArrowheads="1"/>
          </p:cNvSpPr>
          <p:nvPr>
            <p:ph type="body" idx="1"/>
          </p:nvPr>
        </p:nvSpPr>
        <p:spPr>
          <a:xfrm>
            <a:off x="838200" y="990600"/>
            <a:ext cx="7772400" cy="4840287"/>
          </a:xfrm>
        </p:spPr>
        <p:txBody>
          <a:bodyPr>
            <a:normAutofit lnSpcReduction="10000"/>
          </a:bodyPr>
          <a:lstStyle/>
          <a:p>
            <a:pPr algn="just">
              <a:lnSpc>
                <a:spcPct val="90000"/>
              </a:lnSpc>
            </a:pPr>
            <a:r>
              <a:rPr lang="en-US" b="1" dirty="0" smtClean="0">
                <a:solidFill>
                  <a:schemeClr val="tx2"/>
                </a:solidFill>
              </a:rPr>
              <a:t>Hence, it will be seen that motion is a rubric that must show the extent of aggravation in relation to the general bodily state by general and particular, and it must be retained in the generals.</a:t>
            </a:r>
          </a:p>
          <a:p>
            <a:pPr algn="just">
              <a:lnSpc>
                <a:spcPct val="90000"/>
              </a:lnSpc>
            </a:pPr>
            <a:endParaRPr lang="en-US" b="1" dirty="0" smtClean="0">
              <a:solidFill>
                <a:schemeClr val="tx2"/>
              </a:solidFill>
            </a:endParaRPr>
          </a:p>
          <a:p>
            <a:pPr algn="just">
              <a:lnSpc>
                <a:spcPct val="90000"/>
              </a:lnSpc>
            </a:pPr>
            <a:endParaRPr lang="en-US" b="1" dirty="0" smtClean="0">
              <a:solidFill>
                <a:schemeClr val="tx2"/>
              </a:solidFill>
            </a:endParaRPr>
          </a:p>
          <a:p>
            <a:pPr algn="just">
              <a:lnSpc>
                <a:spcPct val="90000"/>
              </a:lnSpc>
            </a:pPr>
            <a:r>
              <a:rPr lang="en-US" b="1" dirty="0" smtClean="0">
                <a:solidFill>
                  <a:srgbClr val="FF33CC"/>
                </a:solidFill>
              </a:rPr>
              <a:t>Any rubric that modifies so many particulars that the very patient himself seems to be so modified must be classed as general.</a:t>
            </a:r>
            <a:r>
              <a:rPr lang="en-US" b="1" dirty="0" smtClean="0">
                <a:solidFill>
                  <a:schemeClr val="tx2"/>
                </a:solidFill>
              </a:rPr>
              <a:t> </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3"/>
          <p:cNvSpPr>
            <a:spLocks noGrp="1" noChangeArrowheads="1"/>
          </p:cNvSpPr>
          <p:nvPr>
            <p:ph type="body" idx="1"/>
          </p:nvPr>
        </p:nvSpPr>
        <p:spPr>
          <a:xfrm>
            <a:off x="838200" y="685800"/>
            <a:ext cx="7772400" cy="4840287"/>
          </a:xfrm>
        </p:spPr>
        <p:txBody>
          <a:bodyPr/>
          <a:lstStyle/>
          <a:p>
            <a:pPr algn="just"/>
            <a:r>
              <a:rPr lang="en-US" b="1" dirty="0" smtClean="0">
                <a:solidFill>
                  <a:schemeClr val="tx2"/>
                </a:solidFill>
              </a:rPr>
              <a:t>Many wonderful cures have been made from the use of Boenninghausen and many wonderful failures have followed, and it is from the above cause.</a:t>
            </a:r>
          </a:p>
          <a:p>
            <a:pPr algn="just"/>
            <a:endParaRPr lang="en-US" b="1" dirty="0" smtClean="0">
              <a:solidFill>
                <a:schemeClr val="tx2"/>
              </a:solidFill>
            </a:endParaRPr>
          </a:p>
          <a:p>
            <a:pPr algn="just"/>
            <a:endParaRPr lang="en-US" b="1" dirty="0" smtClean="0">
              <a:solidFill>
                <a:schemeClr val="tx2"/>
              </a:solidFill>
            </a:endParaRPr>
          </a:p>
          <a:p>
            <a:pPr algn="just"/>
            <a:r>
              <a:rPr lang="en-US" b="1" dirty="0" smtClean="0">
                <a:solidFill>
                  <a:schemeClr val="tx2"/>
                </a:solidFill>
              </a:rPr>
              <a:t>The new repertory is produced to show forth all the particulars, each symptom with the circumstance connected with it.</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3"/>
          <p:cNvSpPr>
            <a:spLocks noGrp="1" noChangeArrowheads="1"/>
          </p:cNvSpPr>
          <p:nvPr>
            <p:ph type="body" idx="1"/>
          </p:nvPr>
        </p:nvSpPr>
        <p:spPr>
          <a:xfrm>
            <a:off x="838200" y="762000"/>
            <a:ext cx="7504112" cy="4611687"/>
          </a:xfrm>
        </p:spPr>
        <p:txBody>
          <a:bodyPr/>
          <a:lstStyle/>
          <a:p>
            <a:pPr algn="just">
              <a:lnSpc>
                <a:spcPct val="90000"/>
              </a:lnSpc>
            </a:pPr>
            <a:r>
              <a:rPr lang="en-US" sz="2800" b="1" dirty="0" smtClean="0">
                <a:solidFill>
                  <a:schemeClr val="tx2"/>
                </a:solidFill>
              </a:rPr>
              <a:t>It is in infancy and may remain so very long, unless all who use it unit to preserve their experience in well-kept records and furnish the author with such.</a:t>
            </a:r>
          </a:p>
          <a:p>
            <a:pPr algn="just">
              <a:lnSpc>
                <a:spcPct val="90000"/>
              </a:lnSpc>
            </a:pPr>
            <a:endParaRPr lang="en-US" sz="2800" b="1" dirty="0" smtClean="0">
              <a:solidFill>
                <a:schemeClr val="tx2"/>
              </a:solidFill>
            </a:endParaRPr>
          </a:p>
          <a:p>
            <a:pPr algn="just">
              <a:lnSpc>
                <a:spcPct val="90000"/>
              </a:lnSpc>
            </a:pPr>
            <a:r>
              <a:rPr lang="en-US" sz="2800" b="1" dirty="0" smtClean="0">
                <a:solidFill>
                  <a:schemeClr val="tx2"/>
                </a:solidFill>
              </a:rPr>
              <a:t>The author is devoting his life to the growth and infilling and perfecting of this work, and begs all true workers will co-operate by noting errors and omissions, and, above all, noting such modalities of particulars as have come from generals and been observed in cures. </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lstStyle/>
          <a:p>
            <a:pPr algn="ctr"/>
            <a:r>
              <a:rPr lang="en-US" smtClean="0"/>
              <a:t>REPERTORISING BY </a:t>
            </a:r>
            <a:br>
              <a:rPr lang="en-US" smtClean="0"/>
            </a:br>
            <a:r>
              <a:rPr lang="en-US" sz="2400" smtClean="0"/>
              <a:t>MARGARET TYLER AND JOHN WEIR</a:t>
            </a:r>
          </a:p>
        </p:txBody>
      </p:sp>
      <p:sp>
        <p:nvSpPr>
          <p:cNvPr id="132099" name="Rectangle 3"/>
          <p:cNvSpPr>
            <a:spLocks noGrp="1" noChangeArrowheads="1"/>
          </p:cNvSpPr>
          <p:nvPr>
            <p:ph type="body" idx="1"/>
          </p:nvPr>
        </p:nvSpPr>
        <p:spPr>
          <a:xfrm>
            <a:off x="990600" y="1828800"/>
            <a:ext cx="7580312" cy="4611687"/>
          </a:xfrm>
        </p:spPr>
        <p:txBody>
          <a:bodyPr/>
          <a:lstStyle/>
          <a:p>
            <a:pPr algn="just"/>
            <a:r>
              <a:rPr lang="en-US" b="1" dirty="0" smtClean="0">
                <a:solidFill>
                  <a:schemeClr val="tx2"/>
                </a:solidFill>
              </a:rPr>
              <a:t>Every art and every science has its own jargon, and the art of </a:t>
            </a:r>
            <a:r>
              <a:rPr lang="en-US" b="1" dirty="0" err="1" smtClean="0">
                <a:solidFill>
                  <a:schemeClr val="tx2"/>
                </a:solidFill>
              </a:rPr>
              <a:t>repertorising</a:t>
            </a:r>
            <a:r>
              <a:rPr lang="en-US" b="1" dirty="0" smtClean="0">
                <a:solidFill>
                  <a:schemeClr val="tx2"/>
                </a:solidFill>
              </a:rPr>
              <a:t> is no exception.  Let us get straight to terms.</a:t>
            </a:r>
          </a:p>
          <a:p>
            <a:pPr algn="just"/>
            <a:endParaRPr lang="en-US" b="1" dirty="0" smtClean="0">
              <a:solidFill>
                <a:schemeClr val="tx2"/>
              </a:solidFill>
            </a:endParaRPr>
          </a:p>
          <a:p>
            <a:pPr algn="just"/>
            <a:r>
              <a:rPr lang="en-US" b="1" dirty="0" smtClean="0">
                <a:solidFill>
                  <a:schemeClr val="tx2"/>
                </a:solidFill>
              </a:rPr>
              <a:t>Success in </a:t>
            </a:r>
            <a:r>
              <a:rPr lang="en-US" b="1" dirty="0" err="1" smtClean="0">
                <a:solidFill>
                  <a:schemeClr val="tx2"/>
                </a:solidFill>
              </a:rPr>
              <a:t>repertorising</a:t>
            </a:r>
            <a:r>
              <a:rPr lang="en-US" b="1" dirty="0" smtClean="0">
                <a:solidFill>
                  <a:schemeClr val="tx2"/>
                </a:solidFill>
              </a:rPr>
              <a:t> depends on ability to deal with symptoms; and this has to be taught; it is not innate.</a:t>
            </a:r>
            <a:r>
              <a:rPr lang="en-US" dirty="0" smtClean="0"/>
              <a:t> </a:t>
            </a:r>
          </a:p>
        </p:txBody>
      </p:sp>
      <p:sp>
        <p:nvSpPr>
          <p:cNvPr id="4" name="Footer Placeholder 3"/>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3"/>
          <p:cNvSpPr>
            <a:spLocks noGrp="1" noChangeArrowheads="1"/>
          </p:cNvSpPr>
          <p:nvPr>
            <p:ph type="body" idx="1"/>
          </p:nvPr>
        </p:nvSpPr>
        <p:spPr>
          <a:xfrm>
            <a:off x="685800" y="1219200"/>
            <a:ext cx="7504112" cy="4611687"/>
          </a:xfrm>
        </p:spPr>
        <p:txBody>
          <a:bodyPr>
            <a:normAutofit fontScale="92500"/>
          </a:bodyPr>
          <a:lstStyle/>
          <a:p>
            <a:pPr algn="just"/>
            <a:r>
              <a:rPr lang="en-US" b="1" dirty="0" smtClean="0">
                <a:solidFill>
                  <a:schemeClr val="tx2"/>
                </a:solidFill>
              </a:rPr>
              <a:t>People all the world over are wasting their lives, working out cases at enormous expenditure of time and minutest care, for comparatively poor results: and all for want of a little initial help.</a:t>
            </a:r>
          </a:p>
          <a:p>
            <a:pPr algn="just"/>
            <a:endParaRPr lang="en-US" b="1" dirty="0" smtClean="0">
              <a:solidFill>
                <a:schemeClr val="tx2"/>
              </a:solidFill>
            </a:endParaRPr>
          </a:p>
          <a:p>
            <a:pPr algn="just"/>
            <a:endParaRPr lang="en-US" b="1" dirty="0" smtClean="0">
              <a:solidFill>
                <a:schemeClr val="tx2"/>
              </a:solidFill>
            </a:endParaRPr>
          </a:p>
          <a:p>
            <a:pPr algn="just"/>
            <a:r>
              <a:rPr lang="en-US" b="1" dirty="0" smtClean="0">
                <a:solidFill>
                  <a:schemeClr val="tx2"/>
                </a:solidFill>
              </a:rPr>
              <a:t>They key to the enigma, which they lack is the</a:t>
            </a:r>
            <a:r>
              <a:rPr lang="en-US" b="1" dirty="0" smtClean="0">
                <a:solidFill>
                  <a:srgbClr val="FF33CC"/>
                </a:solidFill>
              </a:rPr>
              <a:t> GRADING OF SYMPTOMS.</a:t>
            </a:r>
            <a:r>
              <a:rPr lang="en-US" b="1" dirty="0" smtClean="0">
                <a:solidFill>
                  <a:schemeClr val="tx2"/>
                </a:solidFill>
              </a:rPr>
              <a:t>  </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3"/>
          <p:cNvSpPr>
            <a:spLocks noGrp="1" noChangeArrowheads="1"/>
          </p:cNvSpPr>
          <p:nvPr>
            <p:ph type="body" idx="1"/>
          </p:nvPr>
        </p:nvSpPr>
        <p:spPr>
          <a:xfrm>
            <a:off x="609600" y="381000"/>
            <a:ext cx="7580312" cy="5257800"/>
          </a:xfrm>
        </p:spPr>
        <p:txBody>
          <a:bodyPr>
            <a:noAutofit/>
          </a:bodyPr>
          <a:lstStyle/>
          <a:p>
            <a:pPr algn="just"/>
            <a:endParaRPr lang="en-US" sz="2400" b="1" dirty="0" smtClean="0">
              <a:solidFill>
                <a:schemeClr val="tx2"/>
              </a:solidFill>
            </a:endParaRPr>
          </a:p>
          <a:p>
            <a:pPr algn="just"/>
            <a:r>
              <a:rPr lang="en-US" sz="2400" b="1" dirty="0" smtClean="0">
                <a:solidFill>
                  <a:schemeClr val="tx2"/>
                </a:solidFill>
              </a:rPr>
              <a:t>The grading of symptoms in such wise as to </a:t>
            </a:r>
            <a:r>
              <a:rPr lang="en-US" sz="2400" b="1" dirty="0" err="1" smtClean="0">
                <a:solidFill>
                  <a:schemeClr val="tx2"/>
                </a:solidFill>
              </a:rPr>
              <a:t>economise</a:t>
            </a:r>
            <a:r>
              <a:rPr lang="en-US" sz="2400" b="1" dirty="0" smtClean="0">
                <a:solidFill>
                  <a:schemeClr val="tx2"/>
                </a:solidFill>
              </a:rPr>
              <a:t>  </a:t>
            </a:r>
            <a:r>
              <a:rPr lang="en-US" sz="2400" b="1" dirty="0" err="1" smtClean="0">
                <a:solidFill>
                  <a:schemeClr val="tx2"/>
                </a:solidFill>
              </a:rPr>
              <a:t>labour</a:t>
            </a:r>
            <a:r>
              <a:rPr lang="en-US" sz="2400" b="1" dirty="0" smtClean="0">
                <a:solidFill>
                  <a:schemeClr val="tx2"/>
                </a:solidFill>
              </a:rPr>
              <a:t> without compromising results: and, in the cases where all the more-or-less indicated remedies lack some symptoms or other of the totality, to know which symptoms are of vital importance to the correct prescription; and which are of less importance, and may therefore probably be neglected; and also which may be safely used as </a:t>
            </a:r>
            <a:r>
              <a:rPr lang="en-US" sz="2400" b="1" i="1" dirty="0" smtClean="0">
                <a:solidFill>
                  <a:srgbClr val="FF33CC"/>
                </a:solidFill>
              </a:rPr>
              <a:t>eliminating symptoms</a:t>
            </a:r>
            <a:r>
              <a:rPr lang="en-US" sz="2400" b="1" dirty="0" smtClean="0">
                <a:solidFill>
                  <a:schemeClr val="tx2"/>
                </a:solidFill>
              </a:rPr>
              <a:t>, to throw out remedies by the dozen from the very start; and which cannot be safely used to throw out any remedies at all, on pain of perhaps losing the very drug one is in search of – the </a:t>
            </a:r>
            <a:r>
              <a:rPr lang="en-US" sz="2400" b="1" dirty="0" err="1" smtClean="0">
                <a:solidFill>
                  <a:schemeClr val="tx2"/>
                </a:solidFill>
              </a:rPr>
              <a:t>curati9ve</a:t>
            </a:r>
            <a:r>
              <a:rPr lang="en-US" sz="2400" b="1" dirty="0" smtClean="0">
                <a:solidFill>
                  <a:schemeClr val="tx2"/>
                </a:solidFill>
              </a:rPr>
              <a:t> </a:t>
            </a:r>
            <a:r>
              <a:rPr lang="en-US" sz="2400" b="1" dirty="0" err="1" smtClean="0">
                <a:solidFill>
                  <a:schemeClr val="tx2"/>
                </a:solidFill>
              </a:rPr>
              <a:t>Similimum</a:t>
            </a:r>
            <a:r>
              <a:rPr lang="en-US" sz="2400" b="1" dirty="0" smtClean="0">
                <a:solidFill>
                  <a:schemeClr val="tx2"/>
                </a:solidFill>
              </a:rPr>
              <a:t>.    </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body" idx="1"/>
          </p:nvPr>
        </p:nvSpPr>
        <p:spPr>
          <a:xfrm>
            <a:off x="838200" y="990600"/>
            <a:ext cx="7772400" cy="4840287"/>
          </a:xfrm>
        </p:spPr>
        <p:txBody>
          <a:bodyPr/>
          <a:lstStyle/>
          <a:p>
            <a:pPr algn="just" eaLnBrk="1" hangingPunct="1"/>
            <a:r>
              <a:rPr lang="en-US" b="1" dirty="0" smtClean="0">
                <a:solidFill>
                  <a:srgbClr val="002060"/>
                </a:solidFill>
              </a:rPr>
              <a:t>In 1900, on his appointment as the Dean of Dunham Homoeopathic Medical College in Chicago, he became at the same time Professor of Homoeopathy Philosophy, Repertory and HMM.  </a:t>
            </a:r>
          </a:p>
          <a:p>
            <a:pPr algn="just" eaLnBrk="1" hangingPunct="1"/>
            <a:endParaRPr lang="en-US" b="1" dirty="0" smtClean="0">
              <a:solidFill>
                <a:srgbClr val="002060"/>
              </a:solidFill>
            </a:endParaRPr>
          </a:p>
          <a:p>
            <a:pPr algn="just" eaLnBrk="1" hangingPunct="1"/>
            <a:r>
              <a:rPr lang="en-US" b="1" dirty="0" smtClean="0">
                <a:solidFill>
                  <a:srgbClr val="002060"/>
                </a:solidFill>
              </a:rPr>
              <a:t>In 1905, he was appointed as Dean of the Hahnemann Homoeopathic Medical College, Chicago.</a:t>
            </a:r>
            <a:r>
              <a:rPr lang="en-US" dirty="0" smtClean="0">
                <a:solidFill>
                  <a:srgbClr val="002060"/>
                </a:solidFill>
              </a:rPr>
              <a:t>  </a:t>
            </a:r>
          </a:p>
        </p:txBody>
      </p:sp>
      <p:sp>
        <p:nvSpPr>
          <p:cNvPr id="3" name="Footer Placeholder 2"/>
          <p:cNvSpPr>
            <a:spLocks noGrp="1"/>
          </p:cNvSpPr>
          <p:nvPr>
            <p:ph type="ftr" sz="quarter" idx="11"/>
          </p:nvPr>
        </p:nvSpPr>
        <p:spPr/>
        <p:txBody>
          <a:bodyPr/>
          <a:lstStyle/>
          <a:p>
            <a:r>
              <a:rPr lang="en-US" smtClean="0">
                <a:solidFill>
                  <a:srgbClr val="002060"/>
                </a:solidFill>
              </a:rPr>
              <a:t>SKHMC DEPT.of.REPERTORY</a:t>
            </a:r>
            <a:endParaRPr lang="en-US">
              <a:solidFill>
                <a:srgbClr val="002060"/>
              </a:solidFill>
            </a:endParaRPr>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3"/>
          <p:cNvSpPr>
            <a:spLocks noGrp="1" noChangeArrowheads="1"/>
          </p:cNvSpPr>
          <p:nvPr>
            <p:ph type="body" idx="1"/>
          </p:nvPr>
        </p:nvSpPr>
        <p:spPr>
          <a:xfrm>
            <a:off x="533400" y="914400"/>
            <a:ext cx="7732712" cy="4611687"/>
          </a:xfrm>
        </p:spPr>
        <p:txBody>
          <a:bodyPr>
            <a:normAutofit lnSpcReduction="10000"/>
          </a:bodyPr>
          <a:lstStyle/>
          <a:p>
            <a:pPr algn="just"/>
            <a:r>
              <a:rPr lang="en-US" b="1" dirty="0" smtClean="0">
                <a:solidFill>
                  <a:schemeClr val="tx2"/>
                </a:solidFill>
              </a:rPr>
              <a:t>To begin with, symptoms are of two orders:</a:t>
            </a:r>
          </a:p>
          <a:p>
            <a:pPr algn="just"/>
            <a:endParaRPr lang="en-US" b="1" dirty="0" smtClean="0">
              <a:solidFill>
                <a:schemeClr val="tx2"/>
              </a:solidFill>
            </a:endParaRPr>
          </a:p>
          <a:p>
            <a:pPr algn="just">
              <a:buFont typeface="Wingdings" pitchFamily="2" charset="2"/>
              <a:buNone/>
            </a:pPr>
            <a:r>
              <a:rPr lang="en-US" b="1" dirty="0" smtClean="0">
                <a:solidFill>
                  <a:schemeClr val="tx2"/>
                </a:solidFill>
              </a:rPr>
              <a:t>	(a)  those </a:t>
            </a:r>
            <a:r>
              <a:rPr lang="en-US" b="1" i="1" dirty="0" smtClean="0">
                <a:solidFill>
                  <a:schemeClr val="tx2"/>
                </a:solidFill>
              </a:rPr>
              <a:t>generals to the patient as whole</a:t>
            </a:r>
            <a:r>
              <a:rPr lang="en-US" b="1" dirty="0" smtClean="0">
                <a:solidFill>
                  <a:schemeClr val="tx2"/>
                </a:solidFill>
              </a:rPr>
              <a:t> (Kent’s </a:t>
            </a:r>
            <a:r>
              <a:rPr lang="en-US" b="1" dirty="0" smtClean="0">
                <a:solidFill>
                  <a:srgbClr val="FF33CC"/>
                </a:solidFill>
              </a:rPr>
              <a:t>GENERALS</a:t>
            </a:r>
            <a:r>
              <a:rPr lang="en-US" b="1" dirty="0" smtClean="0">
                <a:solidFill>
                  <a:schemeClr val="tx2"/>
                </a:solidFill>
              </a:rPr>
              <a:t>), and</a:t>
            </a:r>
            <a:r>
              <a:rPr lang="en-US" b="1" i="1" dirty="0" smtClean="0">
                <a:solidFill>
                  <a:schemeClr val="tx2"/>
                </a:solidFill>
              </a:rPr>
              <a:t> </a:t>
            </a:r>
          </a:p>
          <a:p>
            <a:pPr algn="just">
              <a:buFont typeface="Wingdings" pitchFamily="2" charset="2"/>
              <a:buNone/>
            </a:pPr>
            <a:endParaRPr lang="en-US" b="1" i="1" dirty="0" smtClean="0">
              <a:solidFill>
                <a:schemeClr val="tx2"/>
              </a:solidFill>
            </a:endParaRPr>
          </a:p>
          <a:p>
            <a:pPr algn="just">
              <a:buFont typeface="Wingdings" pitchFamily="2" charset="2"/>
              <a:buNone/>
            </a:pPr>
            <a:r>
              <a:rPr lang="en-US" b="1" dirty="0" smtClean="0">
                <a:solidFill>
                  <a:schemeClr val="tx2"/>
                </a:solidFill>
              </a:rPr>
              <a:t>	(b)  those </a:t>
            </a:r>
            <a:r>
              <a:rPr lang="en-US" b="1" i="1" dirty="0" smtClean="0">
                <a:solidFill>
                  <a:schemeClr val="tx2"/>
                </a:solidFill>
              </a:rPr>
              <a:t>particulars, </a:t>
            </a:r>
            <a:r>
              <a:rPr lang="en-US" b="1" dirty="0" smtClean="0">
                <a:solidFill>
                  <a:schemeClr val="tx2"/>
                </a:solidFill>
              </a:rPr>
              <a:t>not to the patient as whole, but to some part of him (Kent’s </a:t>
            </a:r>
            <a:r>
              <a:rPr lang="en-US" b="1" dirty="0" smtClean="0">
                <a:solidFill>
                  <a:srgbClr val="FF33CC"/>
                </a:solidFill>
              </a:rPr>
              <a:t>PARTICULARS</a:t>
            </a:r>
            <a:r>
              <a:rPr lang="en-US" b="1" dirty="0" smtClean="0">
                <a:solidFill>
                  <a:schemeClr val="tx2"/>
                </a:solidFill>
              </a:rPr>
              <a:t>).  </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p:txBody>
          <a:bodyPr/>
          <a:lstStyle/>
          <a:p>
            <a:pPr algn="ctr"/>
            <a:r>
              <a:rPr lang="en-US" b="1" smtClean="0"/>
              <a:t>THE GRADING OF SYMPTOMS</a:t>
            </a:r>
            <a:r>
              <a:rPr lang="en-US" smtClean="0"/>
              <a:t> </a:t>
            </a:r>
          </a:p>
        </p:txBody>
      </p:sp>
      <p:sp>
        <p:nvSpPr>
          <p:cNvPr id="136195" name="Rectangle 3"/>
          <p:cNvSpPr>
            <a:spLocks noGrp="1" noChangeArrowheads="1"/>
          </p:cNvSpPr>
          <p:nvPr>
            <p:ph type="body" idx="1"/>
          </p:nvPr>
        </p:nvSpPr>
        <p:spPr>
          <a:xfrm>
            <a:off x="609600" y="1447800"/>
            <a:ext cx="7656512" cy="4840287"/>
          </a:xfrm>
        </p:spPr>
        <p:txBody>
          <a:bodyPr/>
          <a:lstStyle/>
          <a:p>
            <a:pPr algn="just"/>
            <a:r>
              <a:rPr lang="en-US" sz="2800" b="1" smtClean="0">
                <a:solidFill>
                  <a:schemeClr val="tx2"/>
                </a:solidFill>
              </a:rPr>
              <a:t>Among the Generals, the symptoms of the first grade are </a:t>
            </a:r>
            <a:r>
              <a:rPr lang="en-US" sz="2800" b="1" i="1" smtClean="0">
                <a:solidFill>
                  <a:srgbClr val="FF3300"/>
                </a:solidFill>
              </a:rPr>
              <a:t>if well marked</a:t>
            </a:r>
            <a:r>
              <a:rPr lang="en-US" sz="2800" b="1" i="1" smtClean="0">
                <a:solidFill>
                  <a:schemeClr val="tx2"/>
                </a:solidFill>
              </a:rPr>
              <a:t>, </a:t>
            </a:r>
            <a:r>
              <a:rPr lang="en-US" sz="2800" b="1" smtClean="0">
                <a:solidFill>
                  <a:schemeClr val="tx2"/>
                </a:solidFill>
              </a:rPr>
              <a:t>the </a:t>
            </a:r>
            <a:r>
              <a:rPr lang="en-US" sz="2800" b="1" smtClean="0">
                <a:solidFill>
                  <a:srgbClr val="FF3300"/>
                </a:solidFill>
              </a:rPr>
              <a:t>MENTAL SYMPTOMS</a:t>
            </a:r>
            <a:r>
              <a:rPr lang="en-US" sz="2800" b="1" smtClean="0">
                <a:solidFill>
                  <a:schemeClr val="tx2"/>
                </a:solidFill>
              </a:rPr>
              <a:t>.  These take the highest rank; and a strongly marked mental symptom will always rule out any number of poorly-marked symptoms of lesser grade.  The Mental symptoms, </a:t>
            </a:r>
            <a:r>
              <a:rPr lang="en-US" sz="2800" b="1" i="1" smtClean="0">
                <a:solidFill>
                  <a:srgbClr val="FF3300"/>
                </a:solidFill>
              </a:rPr>
              <a:t>always provide that they are very definite and well marked,</a:t>
            </a:r>
            <a:r>
              <a:rPr lang="en-US" sz="2800" b="1" i="1" smtClean="0">
                <a:solidFill>
                  <a:schemeClr val="tx2"/>
                </a:solidFill>
              </a:rPr>
              <a:t> </a:t>
            </a:r>
            <a:r>
              <a:rPr lang="en-US" sz="2800" b="1" smtClean="0">
                <a:solidFill>
                  <a:schemeClr val="tx2"/>
                </a:solidFill>
              </a:rPr>
              <a:t> are the most important symptoms of the case.</a:t>
            </a:r>
          </a:p>
        </p:txBody>
      </p:sp>
      <p:sp>
        <p:nvSpPr>
          <p:cNvPr id="4" name="Footer Placeholder 3"/>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3"/>
          <p:cNvSpPr>
            <a:spLocks noGrp="1" noChangeArrowheads="1"/>
          </p:cNvSpPr>
          <p:nvPr>
            <p:ph type="body" idx="1"/>
          </p:nvPr>
        </p:nvSpPr>
        <p:spPr>
          <a:xfrm>
            <a:off x="457200" y="1295400"/>
            <a:ext cx="8686800" cy="4876800"/>
          </a:xfrm>
        </p:spPr>
        <p:txBody>
          <a:bodyPr/>
          <a:lstStyle/>
          <a:p>
            <a:pPr algn="just"/>
            <a:r>
              <a:rPr lang="en-US" b="1" dirty="0" smtClean="0">
                <a:solidFill>
                  <a:schemeClr val="tx2"/>
                </a:solidFill>
              </a:rPr>
              <a:t>Second in grade, after the mental symptoms, and his reactions to mental environment, come, </a:t>
            </a:r>
            <a:r>
              <a:rPr lang="en-US" b="1" i="1" dirty="0" smtClean="0">
                <a:solidFill>
                  <a:srgbClr val="FF3300"/>
                </a:solidFill>
              </a:rPr>
              <a:t>if well marked</a:t>
            </a:r>
            <a:r>
              <a:rPr lang="en-US" b="1" dirty="0" smtClean="0">
                <a:solidFill>
                  <a:schemeClr val="tx2"/>
                </a:solidFill>
              </a:rPr>
              <a:t>, such general symptoms of the patient as his reactions, </a:t>
            </a:r>
            <a:r>
              <a:rPr lang="en-US" b="1" i="1" dirty="0" smtClean="0">
                <a:solidFill>
                  <a:srgbClr val="FF3300"/>
                </a:solidFill>
              </a:rPr>
              <a:t>as a whole</a:t>
            </a:r>
            <a:r>
              <a:rPr lang="en-US" b="1" dirty="0" smtClean="0">
                <a:solidFill>
                  <a:schemeClr val="tx2"/>
                </a:solidFill>
              </a:rPr>
              <a:t>, to bodily environment: - to </a:t>
            </a:r>
            <a:r>
              <a:rPr lang="en-US" b="1" i="1" dirty="0" smtClean="0">
                <a:solidFill>
                  <a:srgbClr val="FF3300"/>
                </a:solidFill>
              </a:rPr>
              <a:t>time and seasons</a:t>
            </a:r>
            <a:r>
              <a:rPr lang="en-US" b="1" i="1" dirty="0" smtClean="0">
                <a:solidFill>
                  <a:schemeClr val="tx2"/>
                </a:solidFill>
              </a:rPr>
              <a:t>, </a:t>
            </a:r>
            <a:r>
              <a:rPr lang="en-US" b="1" dirty="0" smtClean="0">
                <a:solidFill>
                  <a:schemeClr val="tx2"/>
                </a:solidFill>
              </a:rPr>
              <a:t>to </a:t>
            </a:r>
            <a:r>
              <a:rPr lang="en-US" b="1" i="1" dirty="0" smtClean="0">
                <a:solidFill>
                  <a:srgbClr val="FF3300"/>
                </a:solidFill>
              </a:rPr>
              <a:t>heat and cold</a:t>
            </a:r>
            <a:r>
              <a:rPr lang="en-US" b="1" i="1" dirty="0" smtClean="0">
                <a:solidFill>
                  <a:schemeClr val="tx2"/>
                </a:solidFill>
              </a:rPr>
              <a:t>, </a:t>
            </a:r>
            <a:r>
              <a:rPr lang="en-US" b="1" dirty="0" smtClean="0">
                <a:solidFill>
                  <a:schemeClr val="tx2"/>
                </a:solidFill>
              </a:rPr>
              <a:t>to </a:t>
            </a:r>
            <a:r>
              <a:rPr lang="en-US" b="1" i="1" dirty="0" smtClean="0">
                <a:solidFill>
                  <a:srgbClr val="FF3300"/>
                </a:solidFill>
              </a:rPr>
              <a:t>damp and dry</a:t>
            </a:r>
            <a:r>
              <a:rPr lang="en-US" b="1" i="1" dirty="0" smtClean="0">
                <a:solidFill>
                  <a:schemeClr val="tx2"/>
                </a:solidFill>
              </a:rPr>
              <a:t>, </a:t>
            </a:r>
            <a:r>
              <a:rPr lang="en-US" b="1" dirty="0" smtClean="0">
                <a:solidFill>
                  <a:schemeClr val="tx2"/>
                </a:solidFill>
              </a:rPr>
              <a:t> to </a:t>
            </a:r>
            <a:r>
              <a:rPr lang="en-US" b="1" i="1" dirty="0" smtClean="0">
                <a:solidFill>
                  <a:srgbClr val="FF3300"/>
                </a:solidFill>
              </a:rPr>
              <a:t>storm and tempest</a:t>
            </a:r>
            <a:r>
              <a:rPr lang="en-US" b="1" dirty="0" smtClean="0">
                <a:solidFill>
                  <a:schemeClr val="tx2"/>
                </a:solidFill>
              </a:rPr>
              <a:t> , to</a:t>
            </a:r>
            <a:r>
              <a:rPr lang="en-US" b="1" i="1" dirty="0" smtClean="0">
                <a:solidFill>
                  <a:schemeClr val="tx2"/>
                </a:solidFill>
              </a:rPr>
              <a:t> </a:t>
            </a:r>
            <a:r>
              <a:rPr lang="en-US" b="1" i="1" dirty="0" smtClean="0">
                <a:solidFill>
                  <a:srgbClr val="FF3300"/>
                </a:solidFill>
              </a:rPr>
              <a:t>position, pressure, motion, jar, touch,</a:t>
            </a:r>
            <a:r>
              <a:rPr lang="en-US" b="1" i="1" dirty="0" smtClean="0">
                <a:solidFill>
                  <a:schemeClr val="tx2"/>
                </a:solidFill>
              </a:rPr>
              <a:t> </a:t>
            </a:r>
            <a:r>
              <a:rPr lang="en-US" b="1" dirty="0" smtClean="0">
                <a:solidFill>
                  <a:schemeClr val="tx2"/>
                </a:solidFill>
              </a:rPr>
              <a:t>etc</a:t>
            </a:r>
            <a:r>
              <a:rPr lang="en-US" b="1" i="1" dirty="0" smtClean="0">
                <a:solidFill>
                  <a:schemeClr val="tx2"/>
                </a:solidFill>
              </a:rPr>
              <a:t>.</a:t>
            </a:r>
            <a:r>
              <a:rPr lang="en-US" b="1" dirty="0" smtClean="0">
                <a:solidFill>
                  <a:schemeClr val="tx2"/>
                </a:solidFill>
              </a:rPr>
              <a:t>   </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3"/>
          <p:cNvSpPr>
            <a:spLocks noGrp="1" noChangeArrowheads="1"/>
          </p:cNvSpPr>
          <p:nvPr>
            <p:ph type="body" idx="1"/>
          </p:nvPr>
        </p:nvSpPr>
        <p:spPr>
          <a:xfrm>
            <a:off x="762000" y="990600"/>
            <a:ext cx="7772400" cy="4840287"/>
          </a:xfrm>
        </p:spPr>
        <p:txBody>
          <a:bodyPr/>
          <a:lstStyle/>
          <a:p>
            <a:pPr algn="just">
              <a:lnSpc>
                <a:spcPct val="90000"/>
              </a:lnSpc>
            </a:pPr>
            <a:r>
              <a:rPr lang="en-US" b="1" dirty="0" smtClean="0">
                <a:solidFill>
                  <a:schemeClr val="tx2"/>
                </a:solidFill>
              </a:rPr>
              <a:t>But they have got to be in capitals or in italics in the patient as well as in the repertory, to take this rank; or to be safely used, </a:t>
            </a:r>
            <a:r>
              <a:rPr lang="en-US" b="1" i="1" dirty="0" smtClean="0">
                <a:solidFill>
                  <a:srgbClr val="FF3300"/>
                </a:solidFill>
              </a:rPr>
              <a:t>some</a:t>
            </a:r>
            <a:r>
              <a:rPr lang="en-US" b="1" dirty="0" smtClean="0">
                <a:solidFill>
                  <a:schemeClr val="tx2"/>
                </a:solidFill>
              </a:rPr>
              <a:t> of them, as eliminating symptoms.  (“Some of then,” because there are perhaps only half-a-dozen symptoms which it is at all safe to use in this way; and then only, of course, if strongly marked)</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3"/>
          <p:cNvSpPr>
            <a:spLocks noGrp="1" noChangeArrowheads="1"/>
          </p:cNvSpPr>
          <p:nvPr>
            <p:ph type="body" idx="1"/>
          </p:nvPr>
        </p:nvSpPr>
        <p:spPr>
          <a:xfrm>
            <a:off x="609600" y="1219200"/>
            <a:ext cx="7772400" cy="4535487"/>
          </a:xfrm>
        </p:spPr>
        <p:txBody>
          <a:bodyPr/>
          <a:lstStyle/>
          <a:p>
            <a:pPr algn="just"/>
            <a:r>
              <a:rPr lang="en-US" b="1" dirty="0" smtClean="0">
                <a:solidFill>
                  <a:schemeClr val="tx2"/>
                </a:solidFill>
              </a:rPr>
              <a:t>The third grade general symptoms are the </a:t>
            </a:r>
            <a:r>
              <a:rPr lang="en-US" b="1" dirty="0" smtClean="0">
                <a:solidFill>
                  <a:srgbClr val="FF33CC"/>
                </a:solidFill>
              </a:rPr>
              <a:t>CRAVINGS AND AVERSIONS.</a:t>
            </a:r>
            <a:r>
              <a:rPr lang="en-US" b="1" dirty="0" smtClean="0">
                <a:solidFill>
                  <a:schemeClr val="tx2"/>
                </a:solidFill>
              </a:rPr>
              <a:t>  But to be elevated to such rank, they must not be mere likes and dislikes, but </a:t>
            </a:r>
            <a:r>
              <a:rPr lang="en-US" b="1" i="1" dirty="0" smtClean="0">
                <a:solidFill>
                  <a:srgbClr val="FF33CC"/>
                </a:solidFill>
              </a:rPr>
              <a:t>longing </a:t>
            </a:r>
            <a:r>
              <a:rPr lang="en-US" b="1" dirty="0" smtClean="0">
                <a:solidFill>
                  <a:srgbClr val="FF33CC"/>
                </a:solidFill>
              </a:rPr>
              <a:t> and </a:t>
            </a:r>
            <a:r>
              <a:rPr lang="en-US" b="1" i="1" dirty="0" err="1" smtClean="0">
                <a:solidFill>
                  <a:srgbClr val="FF33CC"/>
                </a:solidFill>
              </a:rPr>
              <a:t>loathings</a:t>
            </a:r>
            <a:r>
              <a:rPr lang="en-US" b="1" i="1" dirty="0" smtClean="0">
                <a:solidFill>
                  <a:srgbClr val="FF33CC"/>
                </a:solidFill>
              </a:rPr>
              <a:t>:</a:t>
            </a:r>
            <a:r>
              <a:rPr lang="en-US" b="1" dirty="0" smtClean="0">
                <a:solidFill>
                  <a:schemeClr val="tx2"/>
                </a:solidFill>
              </a:rPr>
              <a:t> in big types in the Repertory, and in the patient – in corresponding types, anyhow!</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3"/>
          <p:cNvSpPr>
            <a:spLocks noGrp="1" noChangeArrowheads="1"/>
          </p:cNvSpPr>
          <p:nvPr>
            <p:ph type="body" idx="1"/>
          </p:nvPr>
        </p:nvSpPr>
        <p:spPr>
          <a:xfrm>
            <a:off x="457200" y="914400"/>
            <a:ext cx="7772400" cy="4611687"/>
          </a:xfrm>
        </p:spPr>
        <p:txBody>
          <a:bodyPr/>
          <a:lstStyle/>
          <a:p>
            <a:pPr algn="just">
              <a:lnSpc>
                <a:spcPct val="90000"/>
              </a:lnSpc>
            </a:pPr>
            <a:r>
              <a:rPr lang="en-US" b="1" dirty="0" smtClean="0">
                <a:solidFill>
                  <a:schemeClr val="tx2"/>
                </a:solidFill>
              </a:rPr>
              <a:t>Then next in importance comes, in women, the MENSTRUAL STATE, i.e. general aggravation of symptoms </a:t>
            </a:r>
            <a:r>
              <a:rPr lang="en-US" b="1" i="1" dirty="0" smtClean="0">
                <a:solidFill>
                  <a:srgbClr val="FF33CC"/>
                </a:solidFill>
              </a:rPr>
              <a:t>before, during and after </a:t>
            </a:r>
            <a:r>
              <a:rPr lang="en-US" b="1" dirty="0" smtClean="0">
                <a:solidFill>
                  <a:schemeClr val="tx2"/>
                </a:solidFill>
              </a:rPr>
              <a:t>the menses.  Of lower rank comes the question of menses </a:t>
            </a:r>
            <a:r>
              <a:rPr lang="en-US" b="1" i="1" dirty="0" smtClean="0">
                <a:solidFill>
                  <a:srgbClr val="FF33CC"/>
                </a:solidFill>
              </a:rPr>
              <a:t>early, late </a:t>
            </a:r>
            <a:r>
              <a:rPr lang="en-US" b="1" dirty="0" smtClean="0">
                <a:solidFill>
                  <a:schemeClr val="tx2"/>
                </a:solidFill>
              </a:rPr>
              <a:t>and </a:t>
            </a:r>
            <a:r>
              <a:rPr lang="en-US" b="1" i="1" dirty="0" smtClean="0">
                <a:solidFill>
                  <a:srgbClr val="FF33CC"/>
                </a:solidFill>
              </a:rPr>
              <a:t>excessive</a:t>
            </a:r>
            <a:r>
              <a:rPr lang="en-US" b="1" dirty="0" smtClean="0">
                <a:solidFill>
                  <a:schemeClr val="tx2"/>
                </a:solidFill>
              </a:rPr>
              <a:t> – and this last of course only where there is nothing such a polypus fibroid, menopause to account for it.</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3"/>
          <p:cNvSpPr>
            <a:spLocks noGrp="1" noChangeArrowheads="1"/>
          </p:cNvSpPr>
          <p:nvPr>
            <p:ph type="body" idx="1"/>
          </p:nvPr>
        </p:nvSpPr>
        <p:spPr>
          <a:xfrm>
            <a:off x="685800" y="1219200"/>
            <a:ext cx="7772400" cy="4611687"/>
          </a:xfrm>
        </p:spPr>
        <p:txBody>
          <a:bodyPr/>
          <a:lstStyle/>
          <a:p>
            <a:pPr algn="just">
              <a:lnSpc>
                <a:spcPct val="90000"/>
              </a:lnSpc>
            </a:pPr>
            <a:r>
              <a:rPr lang="en-US" sz="2400" b="1" dirty="0" smtClean="0">
                <a:solidFill>
                  <a:schemeClr val="tx2"/>
                </a:solidFill>
              </a:rPr>
              <a:t>And now, at last, you come to the  </a:t>
            </a:r>
            <a:r>
              <a:rPr lang="en-US" sz="2400" b="1" dirty="0" smtClean="0">
                <a:solidFill>
                  <a:srgbClr val="FF33CC"/>
                </a:solidFill>
              </a:rPr>
              <a:t>PARTICULARS</a:t>
            </a:r>
            <a:r>
              <a:rPr lang="en-US" sz="2400" b="1" dirty="0" smtClean="0">
                <a:solidFill>
                  <a:schemeClr val="tx2"/>
                </a:solidFill>
              </a:rPr>
              <a:t> – the symptoms that bulk so largely for the patient, and for which he is as a matter of fact, actually consulting you.  You will have taken them first, with the utmost care and detail, listening to his story, and interrupting as little as possible; but you will consider them last: for these symptoms are really of minor importance from your point of view because they are general to the patient as living whole, but only particulars to some part of him.</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3"/>
          <p:cNvSpPr>
            <a:spLocks noGrp="1" noChangeArrowheads="1"/>
          </p:cNvSpPr>
          <p:nvPr>
            <p:ph type="body" idx="1"/>
          </p:nvPr>
        </p:nvSpPr>
        <p:spPr>
          <a:xfrm>
            <a:off x="609600" y="1295400"/>
            <a:ext cx="7772400" cy="4611687"/>
          </a:xfrm>
        </p:spPr>
        <p:txBody>
          <a:bodyPr/>
          <a:lstStyle/>
          <a:p>
            <a:pPr algn="just">
              <a:lnSpc>
                <a:spcPct val="80000"/>
              </a:lnSpc>
            </a:pPr>
            <a:r>
              <a:rPr lang="en-US" sz="2800" b="1" dirty="0" smtClean="0">
                <a:solidFill>
                  <a:schemeClr val="tx2"/>
                </a:solidFill>
              </a:rPr>
              <a:t>Among the </a:t>
            </a:r>
            <a:r>
              <a:rPr lang="en-US" sz="2800" b="1" dirty="0" smtClean="0">
                <a:solidFill>
                  <a:srgbClr val="FF33CC"/>
                </a:solidFill>
              </a:rPr>
              <a:t>PARTICULARS</a:t>
            </a:r>
            <a:r>
              <a:rPr lang="en-US" sz="2800" b="1" dirty="0" smtClean="0">
                <a:solidFill>
                  <a:schemeClr val="tx2"/>
                </a:solidFill>
              </a:rPr>
              <a:t>, your first-grade symptoms will always be anything </a:t>
            </a:r>
            <a:r>
              <a:rPr lang="en-US" sz="2800" b="1" i="1" dirty="0" smtClean="0">
                <a:solidFill>
                  <a:srgbClr val="FF33CC"/>
                </a:solidFill>
              </a:rPr>
              <a:t>peculiar</a:t>
            </a:r>
            <a:r>
              <a:rPr lang="en-US" sz="2800" b="1" i="1" dirty="0" smtClean="0">
                <a:solidFill>
                  <a:schemeClr val="tx2"/>
                </a:solidFill>
              </a:rPr>
              <a:t>, </a:t>
            </a:r>
            <a:r>
              <a:rPr lang="en-US" sz="2800" b="1" dirty="0" smtClean="0">
                <a:solidFill>
                  <a:schemeClr val="tx2"/>
                </a:solidFill>
              </a:rPr>
              <a:t> or </a:t>
            </a:r>
            <a:r>
              <a:rPr lang="en-US" sz="2800" b="1" i="1" dirty="0" smtClean="0">
                <a:solidFill>
                  <a:srgbClr val="FF33CC"/>
                </a:solidFill>
              </a:rPr>
              <a:t>unusual</a:t>
            </a:r>
            <a:r>
              <a:rPr lang="en-US" sz="2800" b="1" i="1" dirty="0" smtClean="0">
                <a:solidFill>
                  <a:schemeClr val="tx2"/>
                </a:solidFill>
              </a:rPr>
              <a:t>, </a:t>
            </a:r>
            <a:r>
              <a:rPr lang="en-US" sz="2800" b="1" dirty="0" smtClean="0">
                <a:solidFill>
                  <a:schemeClr val="tx2"/>
                </a:solidFill>
              </a:rPr>
              <a:t> or </a:t>
            </a:r>
            <a:r>
              <a:rPr lang="en-US" sz="2800" b="1" i="1" dirty="0" smtClean="0">
                <a:solidFill>
                  <a:srgbClr val="FF33CC"/>
                </a:solidFill>
              </a:rPr>
              <a:t>unexpected</a:t>
            </a:r>
            <a:r>
              <a:rPr lang="en-US" sz="2800" b="1" dirty="0" smtClean="0">
                <a:solidFill>
                  <a:schemeClr val="tx2"/>
                </a:solidFill>
              </a:rPr>
              <a:t>, or </a:t>
            </a:r>
            <a:r>
              <a:rPr lang="en-US" sz="2800" b="1" i="1" dirty="0" smtClean="0">
                <a:solidFill>
                  <a:srgbClr val="FF33CC"/>
                </a:solidFill>
              </a:rPr>
              <a:t>Unaccountable</a:t>
            </a:r>
            <a:r>
              <a:rPr lang="en-US" sz="2800" b="1" i="1" dirty="0" smtClean="0">
                <a:solidFill>
                  <a:schemeClr val="tx2"/>
                </a:solidFill>
              </a:rPr>
              <a:t>.  </a:t>
            </a:r>
            <a:r>
              <a:rPr lang="en-US" sz="2800" b="1" dirty="0" smtClean="0">
                <a:solidFill>
                  <a:schemeClr val="tx2"/>
                </a:solidFill>
              </a:rPr>
              <a:t>You now want to know not only how your patient, as a whole, reacts to environment, but how his head, his stomach, his lungs, his muscles and joint stand heat and cold, damp weather and dry, react to stuffy atmosphere or draughts, desire or resent movement and jar.   </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3"/>
          <p:cNvSpPr>
            <a:spLocks noGrp="1" noChangeArrowheads="1"/>
          </p:cNvSpPr>
          <p:nvPr>
            <p:ph type="body" idx="1"/>
          </p:nvPr>
        </p:nvSpPr>
        <p:spPr>
          <a:xfrm>
            <a:off x="762000" y="1066800"/>
            <a:ext cx="7772400" cy="4535487"/>
          </a:xfrm>
        </p:spPr>
        <p:txBody>
          <a:bodyPr/>
          <a:lstStyle/>
          <a:p>
            <a:pPr algn="just">
              <a:lnSpc>
                <a:spcPct val="90000"/>
              </a:lnSpc>
            </a:pPr>
            <a:r>
              <a:rPr lang="en-US" b="1" dirty="0" smtClean="0">
                <a:solidFill>
                  <a:schemeClr val="tx2"/>
                </a:solidFill>
              </a:rPr>
              <a:t>Now, to get the terms clearly …. A GENERAL SYMPTOM, OR A GENERAL, IS ONE THAT REFERS TO THE PATIENT HIMSELF, AS A WHOLE, AND OF WHICH HE CAN SAY </a:t>
            </a:r>
            <a:r>
              <a:rPr lang="en-US" b="1" i="1" dirty="0" smtClean="0">
                <a:solidFill>
                  <a:schemeClr val="tx2"/>
                </a:solidFill>
              </a:rPr>
              <a:t>“I” instead of “My”.</a:t>
            </a:r>
          </a:p>
          <a:p>
            <a:pPr algn="just">
              <a:lnSpc>
                <a:spcPct val="90000"/>
              </a:lnSpc>
            </a:pPr>
            <a:endParaRPr lang="en-US" b="1" i="1" dirty="0" smtClean="0">
              <a:solidFill>
                <a:schemeClr val="tx2"/>
              </a:solidFill>
            </a:endParaRPr>
          </a:p>
          <a:p>
            <a:pPr algn="just">
              <a:lnSpc>
                <a:spcPct val="90000"/>
              </a:lnSpc>
            </a:pPr>
            <a:endParaRPr lang="en-US" b="1" i="1" dirty="0" smtClean="0">
              <a:solidFill>
                <a:schemeClr val="tx2"/>
              </a:solidFill>
            </a:endParaRPr>
          </a:p>
          <a:p>
            <a:pPr algn="just">
              <a:lnSpc>
                <a:spcPct val="90000"/>
              </a:lnSpc>
            </a:pPr>
            <a:r>
              <a:rPr lang="en-US" b="1" dirty="0" smtClean="0">
                <a:solidFill>
                  <a:schemeClr val="tx2"/>
                </a:solidFill>
              </a:rPr>
              <a:t>But where your patient says “My” instead of “I” , there you have a particular.   </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3"/>
          <p:cNvSpPr>
            <a:spLocks noGrp="1" noChangeArrowheads="1"/>
          </p:cNvSpPr>
          <p:nvPr>
            <p:ph type="body" idx="1"/>
          </p:nvPr>
        </p:nvSpPr>
        <p:spPr>
          <a:xfrm>
            <a:off x="685800" y="914400"/>
            <a:ext cx="7772400" cy="4459287"/>
          </a:xfrm>
        </p:spPr>
        <p:txBody>
          <a:bodyPr/>
          <a:lstStyle/>
          <a:p>
            <a:pPr algn="just">
              <a:lnSpc>
                <a:spcPct val="90000"/>
              </a:lnSpc>
            </a:pPr>
            <a:r>
              <a:rPr lang="en-US" sz="2800" b="1" dirty="0" smtClean="0">
                <a:solidFill>
                  <a:schemeClr val="tx2"/>
                </a:solidFill>
              </a:rPr>
              <a:t>Then, besides Kent’s </a:t>
            </a:r>
            <a:r>
              <a:rPr lang="en-US" sz="2800" b="1" dirty="0" smtClean="0">
                <a:solidFill>
                  <a:srgbClr val="FF33CC"/>
                </a:solidFill>
              </a:rPr>
              <a:t>Generals</a:t>
            </a:r>
            <a:r>
              <a:rPr lang="en-US" sz="2800" b="1" dirty="0" smtClean="0">
                <a:solidFill>
                  <a:schemeClr val="tx2"/>
                </a:solidFill>
              </a:rPr>
              <a:t> and </a:t>
            </a:r>
            <a:r>
              <a:rPr lang="en-US" sz="2800" b="1" dirty="0" smtClean="0">
                <a:solidFill>
                  <a:srgbClr val="FF33CC"/>
                </a:solidFill>
              </a:rPr>
              <a:t>particulars</a:t>
            </a:r>
            <a:r>
              <a:rPr lang="en-US" sz="2800" b="1" dirty="0" smtClean="0">
                <a:solidFill>
                  <a:schemeClr val="tx2"/>
                </a:solidFill>
              </a:rPr>
              <a:t>, you have </a:t>
            </a:r>
            <a:r>
              <a:rPr lang="en-US" sz="2800" b="1" dirty="0" smtClean="0">
                <a:solidFill>
                  <a:srgbClr val="FF33CC"/>
                </a:solidFill>
              </a:rPr>
              <a:t>COMMON</a:t>
            </a:r>
            <a:r>
              <a:rPr lang="en-US" sz="2800" b="1" dirty="0" smtClean="0">
                <a:solidFill>
                  <a:schemeClr val="tx2"/>
                </a:solidFill>
              </a:rPr>
              <a:t> </a:t>
            </a:r>
            <a:r>
              <a:rPr lang="en-US" sz="2800" b="1" dirty="0" smtClean="0">
                <a:solidFill>
                  <a:srgbClr val="FF33CC"/>
                </a:solidFill>
              </a:rPr>
              <a:t>SYMPTOMS</a:t>
            </a:r>
            <a:r>
              <a:rPr lang="en-US" sz="2800" b="1" dirty="0" smtClean="0">
                <a:solidFill>
                  <a:schemeClr val="tx2"/>
                </a:solidFill>
              </a:rPr>
              <a:t>.  A symptom may be common to all cases of a certain disease, and therefore of no great use in picking out the individual remedy for a particular case of that disease; or it may be common to a very great number of drugs, and therefore indicate once of a large group of remedies only; and so of very little use in </a:t>
            </a:r>
            <a:r>
              <a:rPr lang="en-US" sz="2800" b="1" dirty="0" err="1" smtClean="0">
                <a:solidFill>
                  <a:schemeClr val="tx2"/>
                </a:solidFill>
              </a:rPr>
              <a:t>repertorising</a:t>
            </a:r>
            <a:r>
              <a:rPr lang="en-US" sz="2800" b="1" dirty="0" smtClean="0">
                <a:solidFill>
                  <a:schemeClr val="tx2"/>
                </a:solidFill>
              </a:rPr>
              <a:t>.</a:t>
            </a:r>
            <a:r>
              <a:rPr lang="en-US" sz="2800" dirty="0" smtClean="0"/>
              <a:t> </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body" idx="1"/>
          </p:nvPr>
        </p:nvSpPr>
        <p:spPr>
          <a:xfrm>
            <a:off x="838200" y="990600"/>
            <a:ext cx="7772400" cy="4840287"/>
          </a:xfrm>
        </p:spPr>
        <p:txBody>
          <a:bodyPr/>
          <a:lstStyle/>
          <a:p>
            <a:pPr algn="just" eaLnBrk="1" hangingPunct="1">
              <a:lnSpc>
                <a:spcPct val="90000"/>
              </a:lnSpc>
            </a:pPr>
            <a:r>
              <a:rPr lang="en-US" sz="2800" b="1" dirty="0" smtClean="0">
                <a:solidFill>
                  <a:srgbClr val="002060"/>
                </a:solidFill>
              </a:rPr>
              <a:t>At that time, there was a bitter competition at Chicago between the </a:t>
            </a:r>
            <a:r>
              <a:rPr lang="en-US" sz="2800" b="1" dirty="0" err="1" smtClean="0">
                <a:solidFill>
                  <a:srgbClr val="002060"/>
                </a:solidFill>
              </a:rPr>
              <a:t>Hering</a:t>
            </a:r>
            <a:r>
              <a:rPr lang="en-US" sz="2800" b="1" dirty="0" smtClean="0">
                <a:solidFill>
                  <a:srgbClr val="002060"/>
                </a:solidFill>
              </a:rPr>
              <a:t> and Dunham Medical College.</a:t>
            </a:r>
          </a:p>
          <a:p>
            <a:pPr algn="just" eaLnBrk="1" hangingPunct="1">
              <a:lnSpc>
                <a:spcPct val="90000"/>
              </a:lnSpc>
            </a:pPr>
            <a:endParaRPr lang="en-US" sz="2800" b="1" dirty="0" smtClean="0">
              <a:solidFill>
                <a:srgbClr val="002060"/>
              </a:solidFill>
            </a:endParaRPr>
          </a:p>
          <a:p>
            <a:pPr algn="just" eaLnBrk="1" hangingPunct="1">
              <a:lnSpc>
                <a:spcPct val="90000"/>
              </a:lnSpc>
            </a:pPr>
            <a:r>
              <a:rPr lang="en-US" sz="2800" b="1" dirty="0" smtClean="0">
                <a:solidFill>
                  <a:srgbClr val="002060"/>
                </a:solidFill>
              </a:rPr>
              <a:t>Negotiations were initiated between those two rival schools in 1903 and ended in a </a:t>
            </a:r>
            <a:r>
              <a:rPr lang="en-US" sz="2800" b="1" dirty="0" err="1" smtClean="0">
                <a:solidFill>
                  <a:srgbClr val="002060"/>
                </a:solidFill>
              </a:rPr>
              <a:t>favourable</a:t>
            </a:r>
            <a:r>
              <a:rPr lang="en-US" sz="2800" b="1" dirty="0" smtClean="0">
                <a:solidFill>
                  <a:srgbClr val="002060"/>
                </a:solidFill>
              </a:rPr>
              <a:t> agreement which permitted the incorporation of the Dunham </a:t>
            </a:r>
            <a:r>
              <a:rPr lang="en-US" sz="2800" b="1" dirty="0" err="1" smtClean="0">
                <a:solidFill>
                  <a:srgbClr val="002060"/>
                </a:solidFill>
              </a:rPr>
              <a:t>HMC</a:t>
            </a:r>
            <a:r>
              <a:rPr lang="en-US" sz="2800" b="1" dirty="0" smtClean="0">
                <a:solidFill>
                  <a:srgbClr val="002060"/>
                </a:solidFill>
              </a:rPr>
              <a:t> with </a:t>
            </a:r>
            <a:r>
              <a:rPr lang="en-US" sz="2800" b="1" dirty="0" err="1" smtClean="0">
                <a:solidFill>
                  <a:srgbClr val="002060"/>
                </a:solidFill>
              </a:rPr>
              <a:t>Hering</a:t>
            </a:r>
            <a:r>
              <a:rPr lang="en-US" sz="2800" b="1" dirty="0" smtClean="0">
                <a:solidFill>
                  <a:srgbClr val="002060"/>
                </a:solidFill>
              </a:rPr>
              <a:t> </a:t>
            </a:r>
            <a:r>
              <a:rPr lang="en-US" sz="2800" b="1" dirty="0" err="1" smtClean="0">
                <a:solidFill>
                  <a:srgbClr val="002060"/>
                </a:solidFill>
              </a:rPr>
              <a:t>HMC</a:t>
            </a:r>
            <a:r>
              <a:rPr lang="en-US" sz="2800" b="1" dirty="0" smtClean="0">
                <a:solidFill>
                  <a:srgbClr val="002060"/>
                </a:solidFill>
              </a:rPr>
              <a:t> was then called the </a:t>
            </a:r>
            <a:r>
              <a:rPr lang="en-US" sz="2800" b="1" dirty="0" err="1" smtClean="0">
                <a:solidFill>
                  <a:srgbClr val="002060"/>
                </a:solidFill>
              </a:rPr>
              <a:t>Hering</a:t>
            </a:r>
            <a:r>
              <a:rPr lang="en-US" sz="2800" b="1" dirty="0" smtClean="0">
                <a:solidFill>
                  <a:srgbClr val="002060"/>
                </a:solidFill>
              </a:rPr>
              <a:t> HMM, of which Kent had the </a:t>
            </a:r>
            <a:r>
              <a:rPr lang="en-US" sz="2800" b="1" dirty="0" err="1" smtClean="0">
                <a:solidFill>
                  <a:srgbClr val="002060"/>
                </a:solidFill>
              </a:rPr>
              <a:t>honour</a:t>
            </a:r>
            <a:r>
              <a:rPr lang="en-US" sz="2800" b="1" dirty="0" smtClean="0">
                <a:solidFill>
                  <a:srgbClr val="002060"/>
                </a:solidFill>
              </a:rPr>
              <a:t> of becoming the president.</a:t>
            </a:r>
            <a:r>
              <a:rPr lang="en-US" sz="2800" dirty="0" smtClean="0">
                <a:solidFill>
                  <a:srgbClr val="002060"/>
                </a:solidFill>
              </a:rPr>
              <a:t>  </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p:txBody>
          <a:bodyPr/>
          <a:lstStyle/>
          <a:p>
            <a:pPr algn="ctr"/>
            <a:r>
              <a:rPr lang="en-US" b="1" smtClean="0"/>
              <a:t>“ELIMINATING” SYMPTOMS</a:t>
            </a:r>
          </a:p>
        </p:txBody>
      </p:sp>
      <p:sp>
        <p:nvSpPr>
          <p:cNvPr id="145411" name="Rectangle 3"/>
          <p:cNvSpPr>
            <a:spLocks noGrp="1" noChangeArrowheads="1"/>
          </p:cNvSpPr>
          <p:nvPr>
            <p:ph type="body" idx="1"/>
          </p:nvPr>
        </p:nvSpPr>
        <p:spPr>
          <a:xfrm>
            <a:off x="838200" y="1371600"/>
            <a:ext cx="7772400" cy="4840287"/>
          </a:xfrm>
        </p:spPr>
        <p:txBody>
          <a:bodyPr/>
          <a:lstStyle/>
          <a:p>
            <a:pPr algn="just">
              <a:lnSpc>
                <a:spcPct val="90000"/>
              </a:lnSpc>
            </a:pPr>
            <a:r>
              <a:rPr lang="en-US" b="1" dirty="0" smtClean="0">
                <a:solidFill>
                  <a:schemeClr val="tx2"/>
                </a:solidFill>
              </a:rPr>
              <a:t>This is a new word, but expresses what we all desire in </a:t>
            </a:r>
            <a:r>
              <a:rPr lang="en-US" b="1" dirty="0" err="1" smtClean="0">
                <a:solidFill>
                  <a:schemeClr val="tx2"/>
                </a:solidFill>
              </a:rPr>
              <a:t>repertorising</a:t>
            </a:r>
            <a:r>
              <a:rPr lang="en-US" b="1" dirty="0" smtClean="0">
                <a:solidFill>
                  <a:schemeClr val="tx2"/>
                </a:solidFill>
              </a:rPr>
              <a:t>, and what we have got to be very chary of using too rigidly, lest we lose the remedy we are looking for.</a:t>
            </a:r>
            <a:r>
              <a:rPr lang="en-US" dirty="0" smtClean="0"/>
              <a:t> </a:t>
            </a:r>
          </a:p>
          <a:p>
            <a:pPr algn="just">
              <a:lnSpc>
                <a:spcPct val="90000"/>
              </a:lnSpc>
            </a:pPr>
            <a:endParaRPr lang="en-US" dirty="0" smtClean="0"/>
          </a:p>
          <a:p>
            <a:pPr algn="just">
              <a:lnSpc>
                <a:spcPct val="90000"/>
              </a:lnSpc>
            </a:pPr>
            <a:r>
              <a:rPr lang="en-US" b="1" dirty="0" smtClean="0">
                <a:solidFill>
                  <a:schemeClr val="tx2"/>
                </a:solidFill>
              </a:rPr>
              <a:t>Instances best reveal meanings.  Say your patient complains of dyspepsia, with burning pain in the stomach, and the frequent vomiting of sour fluid.</a:t>
            </a:r>
          </a:p>
        </p:txBody>
      </p:sp>
      <p:sp>
        <p:nvSpPr>
          <p:cNvPr id="4" name="Footer Placeholder 3"/>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3"/>
          <p:cNvSpPr>
            <a:spLocks noGrp="1" noChangeArrowheads="1"/>
          </p:cNvSpPr>
          <p:nvPr>
            <p:ph type="body" idx="1"/>
          </p:nvPr>
        </p:nvSpPr>
        <p:spPr>
          <a:xfrm>
            <a:off x="685800" y="762000"/>
            <a:ext cx="7772400" cy="4611687"/>
          </a:xfrm>
        </p:spPr>
        <p:txBody>
          <a:bodyPr>
            <a:normAutofit lnSpcReduction="10000"/>
          </a:bodyPr>
          <a:lstStyle/>
          <a:p>
            <a:pPr algn="just">
              <a:lnSpc>
                <a:spcPct val="90000"/>
              </a:lnSpc>
            </a:pPr>
            <a:r>
              <a:rPr lang="en-US" b="1" dirty="0" smtClean="0">
                <a:solidFill>
                  <a:schemeClr val="tx2"/>
                </a:solidFill>
              </a:rPr>
              <a:t>He pours you out particulars, which he has at his finger-tips; since they are just the symptoms that impress a man’s memory, by intruding themselves on his consciousness in a very realistic way.</a:t>
            </a:r>
          </a:p>
          <a:p>
            <a:pPr algn="just">
              <a:lnSpc>
                <a:spcPct val="90000"/>
              </a:lnSpc>
            </a:pPr>
            <a:endParaRPr lang="en-US" b="1" dirty="0" smtClean="0">
              <a:solidFill>
                <a:schemeClr val="tx2"/>
              </a:solidFill>
            </a:endParaRPr>
          </a:p>
          <a:p>
            <a:pPr algn="just">
              <a:lnSpc>
                <a:spcPct val="90000"/>
              </a:lnSpc>
            </a:pPr>
            <a:endParaRPr lang="en-US" b="1" dirty="0" smtClean="0">
              <a:solidFill>
                <a:schemeClr val="tx2"/>
              </a:solidFill>
            </a:endParaRPr>
          </a:p>
          <a:p>
            <a:pPr algn="just">
              <a:lnSpc>
                <a:spcPct val="90000"/>
              </a:lnSpc>
            </a:pPr>
            <a:r>
              <a:rPr lang="en-US" b="1" dirty="0" smtClean="0">
                <a:solidFill>
                  <a:schemeClr val="tx2"/>
                </a:solidFill>
              </a:rPr>
              <a:t>You jot them down till your have got the case as fully as most people go, with all it modalities.</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3"/>
          <p:cNvSpPr>
            <a:spLocks noGrp="1" noChangeArrowheads="1"/>
          </p:cNvSpPr>
          <p:nvPr>
            <p:ph type="body" idx="1"/>
          </p:nvPr>
        </p:nvSpPr>
        <p:spPr>
          <a:xfrm>
            <a:off x="762000" y="609600"/>
            <a:ext cx="7772400" cy="4535487"/>
          </a:xfrm>
        </p:spPr>
        <p:txBody>
          <a:bodyPr>
            <a:normAutofit lnSpcReduction="10000"/>
          </a:bodyPr>
          <a:lstStyle/>
          <a:p>
            <a:pPr algn="just">
              <a:lnSpc>
                <a:spcPct val="90000"/>
              </a:lnSpc>
            </a:pPr>
            <a:r>
              <a:rPr lang="en-US" sz="2800" b="1" dirty="0" smtClean="0">
                <a:solidFill>
                  <a:schemeClr val="tx2"/>
                </a:solidFill>
              </a:rPr>
              <a:t>You have assured yourself, by careful examination, as to whether the trouble is likely to be organic or functional; or whether some of the symptoms have got to be discounted, as secondary to some gross lesion.  And now it is your turn. </a:t>
            </a:r>
          </a:p>
          <a:p>
            <a:pPr algn="just">
              <a:lnSpc>
                <a:spcPct val="90000"/>
              </a:lnSpc>
            </a:pPr>
            <a:endParaRPr lang="en-US" sz="2800" b="1" dirty="0" smtClean="0">
              <a:solidFill>
                <a:schemeClr val="tx2"/>
              </a:solidFill>
            </a:endParaRPr>
          </a:p>
          <a:p>
            <a:pPr algn="just">
              <a:lnSpc>
                <a:spcPct val="90000"/>
              </a:lnSpc>
            </a:pPr>
            <a:endParaRPr lang="en-US" sz="2800" b="1" dirty="0" smtClean="0">
              <a:solidFill>
                <a:schemeClr val="tx2"/>
              </a:solidFill>
            </a:endParaRPr>
          </a:p>
          <a:p>
            <a:pPr algn="just">
              <a:lnSpc>
                <a:spcPct val="90000"/>
              </a:lnSpc>
            </a:pPr>
            <a:r>
              <a:rPr lang="en-US" sz="2800" b="1" dirty="0" smtClean="0">
                <a:solidFill>
                  <a:schemeClr val="tx2"/>
                </a:solidFill>
              </a:rPr>
              <a:t>you have to elicit the </a:t>
            </a:r>
            <a:r>
              <a:rPr lang="en-US" sz="2800" b="1" i="1" dirty="0" smtClean="0">
                <a:solidFill>
                  <a:srgbClr val="FF33CC"/>
                </a:solidFill>
              </a:rPr>
              <a:t>general</a:t>
            </a:r>
            <a:r>
              <a:rPr lang="en-US" sz="2800" b="1" dirty="0" smtClean="0">
                <a:solidFill>
                  <a:schemeClr val="tx2"/>
                </a:solidFill>
              </a:rPr>
              <a:t> symptoms of your patient; you have got to switch him off the siding “</a:t>
            </a:r>
            <a:r>
              <a:rPr lang="en-US" sz="2800" b="1" dirty="0" smtClean="0">
                <a:solidFill>
                  <a:srgbClr val="FF33CC"/>
                </a:solidFill>
              </a:rPr>
              <a:t>my</a:t>
            </a:r>
            <a:r>
              <a:rPr lang="en-US" sz="2800" b="1" dirty="0" smtClean="0">
                <a:solidFill>
                  <a:schemeClr val="tx2"/>
                </a:solidFill>
              </a:rPr>
              <a:t>,” and on to the main line “</a:t>
            </a:r>
            <a:r>
              <a:rPr lang="en-US" sz="2800" b="1" dirty="0" smtClean="0">
                <a:solidFill>
                  <a:srgbClr val="FF33CC"/>
                </a:solidFill>
              </a:rPr>
              <a:t>I</a:t>
            </a:r>
            <a:r>
              <a:rPr lang="en-US" sz="2800" b="1" dirty="0" smtClean="0">
                <a:solidFill>
                  <a:schemeClr val="tx2"/>
                </a:solidFill>
              </a:rPr>
              <a:t>.”  </a:t>
            </a:r>
            <a:r>
              <a:rPr lang="en-US" sz="2800" dirty="0" smtClean="0"/>
              <a:t>  </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3"/>
          <p:cNvSpPr>
            <a:spLocks noGrp="1" noChangeArrowheads="1"/>
          </p:cNvSpPr>
          <p:nvPr>
            <p:ph type="body" idx="1"/>
          </p:nvPr>
        </p:nvSpPr>
        <p:spPr>
          <a:xfrm>
            <a:off x="762000" y="533400"/>
            <a:ext cx="7772400" cy="5562600"/>
          </a:xfrm>
        </p:spPr>
        <p:txBody>
          <a:bodyPr>
            <a:normAutofit fontScale="92500" lnSpcReduction="20000"/>
          </a:bodyPr>
          <a:lstStyle/>
          <a:p>
            <a:pPr algn="just"/>
            <a:r>
              <a:rPr lang="en-US" sz="2800" b="1" dirty="0" smtClean="0">
                <a:solidFill>
                  <a:schemeClr val="tx2"/>
                </a:solidFill>
              </a:rPr>
              <a:t>And you now find that he cannot stand heat – whatever his stomach may do</a:t>
            </a:r>
          </a:p>
          <a:p>
            <a:pPr algn="just"/>
            <a:endParaRPr lang="en-US" sz="2800" b="1" dirty="0" smtClean="0">
              <a:solidFill>
                <a:schemeClr val="tx2"/>
              </a:solidFill>
            </a:endParaRPr>
          </a:p>
          <a:p>
            <a:pPr algn="just"/>
            <a:r>
              <a:rPr lang="en-US" sz="2800" b="1" dirty="0" smtClean="0">
                <a:solidFill>
                  <a:schemeClr val="tx2"/>
                </a:solidFill>
              </a:rPr>
              <a:t>that he is ill if long out in the sun</a:t>
            </a:r>
          </a:p>
          <a:p>
            <a:pPr algn="just"/>
            <a:endParaRPr lang="en-US" sz="2800" b="1" dirty="0" smtClean="0">
              <a:solidFill>
                <a:schemeClr val="tx2"/>
              </a:solidFill>
            </a:endParaRPr>
          </a:p>
          <a:p>
            <a:pPr algn="just"/>
            <a:r>
              <a:rPr lang="en-US" sz="2800" b="1" dirty="0" smtClean="0">
                <a:solidFill>
                  <a:schemeClr val="tx2"/>
                </a:solidFill>
              </a:rPr>
              <a:t>that he wants a cool room</a:t>
            </a:r>
          </a:p>
          <a:p>
            <a:pPr algn="just"/>
            <a:endParaRPr lang="en-US" sz="2800" b="1" dirty="0" smtClean="0">
              <a:solidFill>
                <a:schemeClr val="tx2"/>
              </a:solidFill>
            </a:endParaRPr>
          </a:p>
          <a:p>
            <a:pPr algn="just"/>
            <a:r>
              <a:rPr lang="en-US" sz="2800" b="1" dirty="0" smtClean="0">
                <a:solidFill>
                  <a:schemeClr val="tx2"/>
                </a:solidFill>
              </a:rPr>
              <a:t>prefers cold weather and a cold climate:</a:t>
            </a:r>
          </a:p>
          <a:p>
            <a:pPr algn="just"/>
            <a:endParaRPr lang="en-US" sz="2800" b="1" dirty="0" smtClean="0">
              <a:solidFill>
                <a:schemeClr val="tx2"/>
              </a:solidFill>
            </a:endParaRPr>
          </a:p>
          <a:p>
            <a:pPr algn="just"/>
            <a:r>
              <a:rPr lang="en-US" sz="2800" b="1" dirty="0" smtClean="0">
                <a:solidFill>
                  <a:schemeClr val="tx2"/>
                </a:solidFill>
              </a:rPr>
              <a:t>that he never goes near the fire</a:t>
            </a:r>
          </a:p>
          <a:p>
            <a:pPr algn="just"/>
            <a:endParaRPr lang="en-US" sz="2800" b="1" dirty="0" smtClean="0">
              <a:solidFill>
                <a:schemeClr val="tx2"/>
              </a:solidFill>
            </a:endParaRPr>
          </a:p>
          <a:p>
            <a:pPr algn="just"/>
            <a:r>
              <a:rPr lang="en-US" sz="2800" b="1" dirty="0" smtClean="0">
                <a:solidFill>
                  <a:schemeClr val="tx2"/>
                </a:solidFill>
              </a:rPr>
              <a:t>you noticed when he came in that, though the weather was cold, he was not buttoned up, or thickly clothed.</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3"/>
          <p:cNvSpPr>
            <a:spLocks noGrp="1" noChangeArrowheads="1"/>
          </p:cNvSpPr>
          <p:nvPr>
            <p:ph type="body" idx="1"/>
          </p:nvPr>
        </p:nvSpPr>
        <p:spPr>
          <a:xfrm>
            <a:off x="457200" y="609600"/>
            <a:ext cx="7924800" cy="5334000"/>
          </a:xfrm>
        </p:spPr>
        <p:txBody>
          <a:bodyPr/>
          <a:lstStyle/>
          <a:p>
            <a:pPr algn="just"/>
            <a:r>
              <a:rPr lang="en-US" sz="2800" b="1" dirty="0" smtClean="0">
                <a:solidFill>
                  <a:schemeClr val="tx2"/>
                </a:solidFill>
              </a:rPr>
              <a:t>It is not closeness or stuffiness so much that affects him but </a:t>
            </a:r>
            <a:r>
              <a:rPr lang="en-US" sz="2800" b="1" i="1" dirty="0" smtClean="0">
                <a:solidFill>
                  <a:srgbClr val="FF33CC"/>
                </a:solidFill>
              </a:rPr>
              <a:t>heat</a:t>
            </a:r>
            <a:r>
              <a:rPr lang="en-US" sz="2800" b="1" i="1" dirty="0" smtClean="0">
                <a:solidFill>
                  <a:schemeClr val="tx2"/>
                </a:solidFill>
              </a:rPr>
              <a:t>.  </a:t>
            </a:r>
            <a:r>
              <a:rPr lang="en-US" sz="2800" b="1" dirty="0" smtClean="0">
                <a:solidFill>
                  <a:schemeClr val="tx2"/>
                </a:solidFill>
              </a:rPr>
              <a:t>He is one of the hot-remedy people.  There is an eliminating symptom for you.  You know at one, whatever his stomach conditions may be </a:t>
            </a:r>
            <a:r>
              <a:rPr lang="en-US" sz="2800" b="1" dirty="0" smtClean="0">
                <a:solidFill>
                  <a:srgbClr val="FF33CC"/>
                </a:solidFill>
              </a:rPr>
              <a:t>(</a:t>
            </a:r>
            <a:r>
              <a:rPr lang="en-US" sz="2800" b="1" i="1" dirty="0" err="1" smtClean="0">
                <a:solidFill>
                  <a:srgbClr val="FF33CC"/>
                </a:solidFill>
              </a:rPr>
              <a:t>Ars</a:t>
            </a:r>
            <a:r>
              <a:rPr lang="en-US" sz="2800" b="1" i="1" dirty="0" smtClean="0">
                <a:solidFill>
                  <a:srgbClr val="FF33CC"/>
                </a:solidFill>
              </a:rPr>
              <a:t>, </a:t>
            </a:r>
            <a:r>
              <a:rPr lang="en-US" sz="2800" b="1" i="1" dirty="0" err="1" smtClean="0">
                <a:solidFill>
                  <a:srgbClr val="FF33CC"/>
                </a:solidFill>
              </a:rPr>
              <a:t>Phos</a:t>
            </a:r>
            <a:r>
              <a:rPr lang="en-US" sz="2800" b="1" i="1" dirty="0" smtClean="0">
                <a:solidFill>
                  <a:srgbClr val="FF33CC"/>
                </a:solidFill>
              </a:rPr>
              <a:t>, </a:t>
            </a:r>
            <a:r>
              <a:rPr lang="en-US" sz="2800" b="1" i="1" dirty="0" err="1" smtClean="0">
                <a:solidFill>
                  <a:srgbClr val="FF33CC"/>
                </a:solidFill>
              </a:rPr>
              <a:t>Nux</a:t>
            </a:r>
            <a:r>
              <a:rPr lang="en-US" sz="2800" b="1" i="1" dirty="0" smtClean="0">
                <a:solidFill>
                  <a:srgbClr val="FF33CC"/>
                </a:solidFill>
              </a:rPr>
              <a:t>, </a:t>
            </a:r>
            <a:r>
              <a:rPr lang="en-US" sz="2800" b="1" i="1" dirty="0" err="1" smtClean="0">
                <a:solidFill>
                  <a:srgbClr val="FF33CC"/>
                </a:solidFill>
              </a:rPr>
              <a:t>Lyc</a:t>
            </a:r>
            <a:r>
              <a:rPr lang="en-US" sz="2800" b="1" i="1" dirty="0" smtClean="0">
                <a:solidFill>
                  <a:srgbClr val="FF33CC"/>
                </a:solidFill>
              </a:rPr>
              <a:t>, Nat Mur</a:t>
            </a:r>
            <a:r>
              <a:rPr lang="en-US" sz="2800" b="1" dirty="0" smtClean="0">
                <a:solidFill>
                  <a:srgbClr val="FF33CC"/>
                </a:solidFill>
              </a:rPr>
              <a:t>)</a:t>
            </a:r>
            <a:r>
              <a:rPr lang="en-US" sz="2800" b="1" dirty="0" smtClean="0">
                <a:solidFill>
                  <a:schemeClr val="tx2"/>
                </a:solidFill>
              </a:rPr>
              <a:t> but with that temperament, that warm personality, it would be useless for deep and curative work to think of giving him </a:t>
            </a:r>
            <a:r>
              <a:rPr lang="en-US" sz="2800" b="1" i="1" dirty="0" err="1" smtClean="0">
                <a:solidFill>
                  <a:srgbClr val="FF33CC"/>
                </a:solidFill>
              </a:rPr>
              <a:t>Ars</a:t>
            </a:r>
            <a:r>
              <a:rPr lang="en-US" sz="2800" b="1" i="1" dirty="0" smtClean="0">
                <a:solidFill>
                  <a:srgbClr val="FF33CC"/>
                </a:solidFill>
              </a:rPr>
              <a:t>, </a:t>
            </a:r>
            <a:r>
              <a:rPr lang="en-US" sz="2800" b="1" i="1" dirty="0" err="1" smtClean="0">
                <a:solidFill>
                  <a:srgbClr val="FF33CC"/>
                </a:solidFill>
              </a:rPr>
              <a:t>Phos</a:t>
            </a:r>
            <a:r>
              <a:rPr lang="en-US" sz="2800" b="1" i="1" dirty="0" smtClean="0">
                <a:solidFill>
                  <a:srgbClr val="FF33CC"/>
                </a:solidFill>
              </a:rPr>
              <a:t>, </a:t>
            </a:r>
            <a:r>
              <a:rPr lang="en-US" sz="2800" b="1" i="1" dirty="0" err="1" smtClean="0">
                <a:solidFill>
                  <a:srgbClr val="FF33CC"/>
                </a:solidFill>
              </a:rPr>
              <a:t>Nux</a:t>
            </a:r>
            <a:r>
              <a:rPr lang="en-US" sz="2800" b="1" i="1" dirty="0" smtClean="0">
                <a:solidFill>
                  <a:srgbClr val="FF33CC"/>
                </a:solidFill>
              </a:rPr>
              <a:t>,</a:t>
            </a:r>
            <a:r>
              <a:rPr lang="en-US" sz="2800" b="1" i="1" dirty="0" smtClean="0">
                <a:solidFill>
                  <a:schemeClr val="tx2"/>
                </a:solidFill>
              </a:rPr>
              <a:t> </a:t>
            </a:r>
            <a:r>
              <a:rPr lang="en-US" sz="2800" b="1" dirty="0" smtClean="0">
                <a:solidFill>
                  <a:schemeClr val="tx2"/>
                </a:solidFill>
              </a:rPr>
              <a:t>or</a:t>
            </a:r>
            <a:r>
              <a:rPr lang="en-US" sz="2800" b="1" i="1" dirty="0" smtClean="0">
                <a:solidFill>
                  <a:schemeClr val="tx2"/>
                </a:solidFill>
              </a:rPr>
              <a:t> </a:t>
            </a:r>
            <a:r>
              <a:rPr lang="en-US" sz="2800" b="1" i="1" dirty="0" smtClean="0">
                <a:solidFill>
                  <a:srgbClr val="FF33CC"/>
                </a:solidFill>
              </a:rPr>
              <a:t>Sep</a:t>
            </a:r>
            <a:r>
              <a:rPr lang="en-US" sz="2800" b="1" i="1" dirty="0" smtClean="0">
                <a:solidFill>
                  <a:schemeClr val="tx2"/>
                </a:solidFill>
              </a:rPr>
              <a:t>.</a:t>
            </a:r>
            <a:r>
              <a:rPr lang="en-US" sz="2800" b="1" dirty="0" smtClean="0">
                <a:solidFill>
                  <a:schemeClr val="tx2"/>
                </a:solidFill>
              </a:rPr>
              <a:t> He is a hot patient, and these are cold remedies.</a:t>
            </a:r>
            <a:endParaRPr lang="en-US" sz="2800" b="1" i="1" dirty="0" smtClean="0">
              <a:solidFill>
                <a:schemeClr val="tx2"/>
              </a:solidFill>
            </a:endParaRP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3"/>
          <p:cNvSpPr>
            <a:spLocks noGrp="1" noChangeArrowheads="1"/>
          </p:cNvSpPr>
          <p:nvPr>
            <p:ph type="body" idx="1"/>
          </p:nvPr>
        </p:nvSpPr>
        <p:spPr>
          <a:xfrm>
            <a:off x="533400" y="762000"/>
            <a:ext cx="7772400" cy="4611687"/>
          </a:xfrm>
        </p:spPr>
        <p:txBody>
          <a:bodyPr>
            <a:normAutofit fontScale="92500" lnSpcReduction="20000"/>
          </a:bodyPr>
          <a:lstStyle/>
          <a:p>
            <a:pPr algn="just">
              <a:lnSpc>
                <a:spcPct val="90000"/>
              </a:lnSpc>
            </a:pPr>
            <a:r>
              <a:rPr lang="en-US" b="1" dirty="0" smtClean="0">
                <a:solidFill>
                  <a:schemeClr val="tx2"/>
                </a:solidFill>
              </a:rPr>
              <a:t>You can strike them out at once.</a:t>
            </a:r>
          </a:p>
          <a:p>
            <a:pPr algn="just">
              <a:lnSpc>
                <a:spcPct val="90000"/>
              </a:lnSpc>
            </a:pPr>
            <a:endParaRPr lang="en-US" b="1" dirty="0" smtClean="0">
              <a:solidFill>
                <a:schemeClr val="tx2"/>
              </a:solidFill>
            </a:endParaRPr>
          </a:p>
          <a:p>
            <a:pPr algn="just">
              <a:lnSpc>
                <a:spcPct val="90000"/>
              </a:lnSpc>
            </a:pPr>
            <a:endParaRPr lang="en-US" b="1" dirty="0" smtClean="0">
              <a:solidFill>
                <a:schemeClr val="tx2"/>
              </a:solidFill>
            </a:endParaRPr>
          </a:p>
          <a:p>
            <a:pPr algn="just">
              <a:lnSpc>
                <a:spcPct val="90000"/>
              </a:lnSpc>
            </a:pPr>
            <a:r>
              <a:rPr lang="en-US" b="1" dirty="0" smtClean="0">
                <a:solidFill>
                  <a:schemeClr val="tx2"/>
                </a:solidFill>
              </a:rPr>
              <a:t>For even if one of them, aptly fitting the exact stomach symptoms only, gave temporary relief to the immediate condition, the patient would relapse  again and again.  It could not hold.</a:t>
            </a:r>
          </a:p>
          <a:p>
            <a:pPr algn="just">
              <a:lnSpc>
                <a:spcPct val="90000"/>
              </a:lnSpc>
            </a:pPr>
            <a:endParaRPr lang="en-US" b="1" dirty="0" smtClean="0">
              <a:solidFill>
                <a:schemeClr val="tx2"/>
              </a:solidFill>
            </a:endParaRPr>
          </a:p>
          <a:p>
            <a:pPr algn="just">
              <a:lnSpc>
                <a:spcPct val="90000"/>
              </a:lnSpc>
            </a:pPr>
            <a:endParaRPr lang="en-US" b="1" dirty="0" smtClean="0">
              <a:solidFill>
                <a:schemeClr val="tx2"/>
              </a:solidFill>
            </a:endParaRPr>
          </a:p>
          <a:p>
            <a:pPr algn="just">
              <a:lnSpc>
                <a:spcPct val="90000"/>
              </a:lnSpc>
            </a:pPr>
            <a:r>
              <a:rPr lang="en-US" b="1" dirty="0" smtClean="0">
                <a:solidFill>
                  <a:schemeClr val="tx2"/>
                </a:solidFill>
              </a:rPr>
              <a:t>It would act as a palliative, not a curative drug.    </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3"/>
          <p:cNvSpPr>
            <a:spLocks noGrp="1" noChangeArrowheads="1"/>
          </p:cNvSpPr>
          <p:nvPr>
            <p:ph type="body" idx="1"/>
          </p:nvPr>
        </p:nvSpPr>
        <p:spPr>
          <a:xfrm>
            <a:off x="533400" y="762000"/>
            <a:ext cx="7924800" cy="5105400"/>
          </a:xfrm>
        </p:spPr>
        <p:txBody>
          <a:bodyPr/>
          <a:lstStyle/>
          <a:p>
            <a:pPr algn="just">
              <a:lnSpc>
                <a:spcPct val="90000"/>
              </a:lnSpc>
            </a:pPr>
            <a:r>
              <a:rPr lang="en-US" sz="2400" b="1" dirty="0" smtClean="0">
                <a:solidFill>
                  <a:schemeClr val="tx2"/>
                </a:solidFill>
              </a:rPr>
              <a:t>It might provide a temporary organ-stimulus: it could never be the stimulus of the organism.</a:t>
            </a:r>
          </a:p>
          <a:p>
            <a:pPr algn="just">
              <a:lnSpc>
                <a:spcPct val="90000"/>
              </a:lnSpc>
            </a:pPr>
            <a:endParaRPr lang="en-US" sz="2400" b="1" dirty="0" smtClean="0">
              <a:solidFill>
                <a:schemeClr val="tx2"/>
              </a:solidFill>
            </a:endParaRPr>
          </a:p>
          <a:p>
            <a:pPr algn="just">
              <a:lnSpc>
                <a:spcPct val="90000"/>
              </a:lnSpc>
            </a:pPr>
            <a:r>
              <a:rPr lang="en-US" sz="2400" b="1" dirty="0" smtClean="0">
                <a:solidFill>
                  <a:schemeClr val="tx2"/>
                </a:solidFill>
              </a:rPr>
              <a:t>And here you see well the difference between deep and superficial work  - between curative and palliative.</a:t>
            </a:r>
          </a:p>
          <a:p>
            <a:pPr algn="just">
              <a:lnSpc>
                <a:spcPct val="90000"/>
              </a:lnSpc>
            </a:pPr>
            <a:endParaRPr lang="en-US" sz="2400" b="1" dirty="0" smtClean="0">
              <a:solidFill>
                <a:schemeClr val="tx2"/>
              </a:solidFill>
            </a:endParaRPr>
          </a:p>
          <a:p>
            <a:pPr algn="just">
              <a:lnSpc>
                <a:spcPct val="90000"/>
              </a:lnSpc>
            </a:pPr>
            <a:r>
              <a:rPr lang="en-US" sz="2400" b="1" dirty="0" smtClean="0">
                <a:solidFill>
                  <a:schemeClr val="tx2"/>
                </a:solidFill>
              </a:rPr>
              <a:t>The people who get their honest triumphs in </a:t>
            </a:r>
            <a:r>
              <a:rPr lang="en-US" sz="2400" b="1" dirty="0" err="1" smtClean="0">
                <a:solidFill>
                  <a:schemeClr val="tx2"/>
                </a:solidFill>
              </a:rPr>
              <a:t>similars</a:t>
            </a:r>
            <a:r>
              <a:rPr lang="en-US" sz="2400" b="1" dirty="0" smtClean="0">
                <a:solidFill>
                  <a:schemeClr val="tx2"/>
                </a:solidFill>
              </a:rPr>
              <a:t>, and see at least brilliant temporary results in superficial and acute conditions, and believe honestly that these are the very best attainable by medicine, scout the idea of the lasting triumphs of the  </a:t>
            </a:r>
            <a:r>
              <a:rPr lang="en-US" sz="2400" b="1" dirty="0" err="1" smtClean="0">
                <a:solidFill>
                  <a:schemeClr val="tx2"/>
                </a:solidFill>
              </a:rPr>
              <a:t>Similimum</a:t>
            </a:r>
            <a:r>
              <a:rPr lang="en-US" sz="2400" b="1" dirty="0" smtClean="0">
                <a:solidFill>
                  <a:schemeClr val="tx2"/>
                </a:solidFill>
              </a:rPr>
              <a:t>.  </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3"/>
          <p:cNvSpPr>
            <a:spLocks noGrp="1" noChangeArrowheads="1"/>
          </p:cNvSpPr>
          <p:nvPr>
            <p:ph type="body" idx="1"/>
          </p:nvPr>
        </p:nvSpPr>
        <p:spPr>
          <a:xfrm>
            <a:off x="533400" y="762000"/>
            <a:ext cx="7772400" cy="4840287"/>
          </a:xfrm>
        </p:spPr>
        <p:txBody>
          <a:bodyPr/>
          <a:lstStyle/>
          <a:p>
            <a:pPr algn="just"/>
            <a:r>
              <a:rPr lang="en-US" sz="2800" b="1" dirty="0" smtClean="0">
                <a:solidFill>
                  <a:schemeClr val="tx2"/>
                </a:solidFill>
              </a:rPr>
              <a:t>They know well, from years of experience, their own limitations; and it seems to them outrageous that other people should make larger claims.</a:t>
            </a:r>
          </a:p>
          <a:p>
            <a:pPr algn="just"/>
            <a:endParaRPr lang="en-US" sz="2800" b="1" dirty="0" smtClean="0">
              <a:solidFill>
                <a:schemeClr val="tx2"/>
              </a:solidFill>
            </a:endParaRPr>
          </a:p>
          <a:p>
            <a:pPr algn="just"/>
            <a:endParaRPr lang="en-US" sz="2800" b="1" dirty="0" smtClean="0">
              <a:solidFill>
                <a:schemeClr val="tx2"/>
              </a:solidFill>
            </a:endParaRPr>
          </a:p>
          <a:p>
            <a:pPr algn="just"/>
            <a:r>
              <a:rPr lang="en-US" sz="2800" b="1" dirty="0" smtClean="0">
                <a:solidFill>
                  <a:schemeClr val="tx2"/>
                </a:solidFill>
              </a:rPr>
              <a:t>As a matter of fact, when you get the real </a:t>
            </a:r>
            <a:r>
              <a:rPr lang="en-US" sz="2800" b="1" dirty="0" err="1" smtClean="0">
                <a:solidFill>
                  <a:schemeClr val="tx2"/>
                </a:solidFill>
              </a:rPr>
              <a:t>Similimum</a:t>
            </a:r>
            <a:r>
              <a:rPr lang="en-US" sz="2800" b="1" dirty="0" smtClean="0">
                <a:solidFill>
                  <a:schemeClr val="tx2"/>
                </a:solidFill>
              </a:rPr>
              <a:t>, the odds are that, instead of palliating the stomach condition, you will aggravate it, once and for all, to cure.  </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3"/>
          <p:cNvSpPr>
            <a:spLocks noGrp="1" noChangeArrowheads="1"/>
          </p:cNvSpPr>
          <p:nvPr>
            <p:ph type="body" idx="1"/>
          </p:nvPr>
        </p:nvSpPr>
        <p:spPr>
          <a:xfrm>
            <a:off x="609600" y="762000"/>
            <a:ext cx="7772400" cy="4840287"/>
          </a:xfrm>
        </p:spPr>
        <p:txBody>
          <a:bodyPr/>
          <a:lstStyle/>
          <a:p>
            <a:pPr algn="just"/>
            <a:r>
              <a:rPr lang="en-US" b="1" dirty="0" smtClean="0">
                <a:solidFill>
                  <a:schemeClr val="tx2"/>
                </a:solidFill>
              </a:rPr>
              <a:t>And if you do now know you work, you will think that you have got the wrong medicine and antidote or change it: and your patient will be, so far as you are concerned, incurable.</a:t>
            </a:r>
          </a:p>
          <a:p>
            <a:pPr algn="just"/>
            <a:endParaRPr lang="en-US" b="1" dirty="0" smtClean="0">
              <a:solidFill>
                <a:schemeClr val="tx2"/>
              </a:solidFill>
            </a:endParaRPr>
          </a:p>
          <a:p>
            <a:pPr algn="just"/>
            <a:endParaRPr lang="en-US" b="1" dirty="0" smtClean="0">
              <a:solidFill>
                <a:schemeClr val="tx2"/>
              </a:solidFill>
            </a:endParaRPr>
          </a:p>
          <a:p>
            <a:pPr algn="just"/>
            <a:r>
              <a:rPr lang="en-US" b="1" dirty="0" smtClean="0">
                <a:solidFill>
                  <a:schemeClr val="tx2"/>
                </a:solidFill>
              </a:rPr>
              <a:t>But it may be you ignorance only that makes him so!</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3"/>
          <p:cNvSpPr>
            <a:spLocks noGrp="1" noChangeArrowheads="1"/>
          </p:cNvSpPr>
          <p:nvPr>
            <p:ph type="body" idx="1"/>
          </p:nvPr>
        </p:nvSpPr>
        <p:spPr>
          <a:xfrm>
            <a:off x="762000" y="914400"/>
            <a:ext cx="7772400" cy="4840287"/>
          </a:xfrm>
        </p:spPr>
        <p:txBody>
          <a:bodyPr/>
          <a:lstStyle/>
          <a:p>
            <a:pPr algn="just">
              <a:lnSpc>
                <a:spcPct val="90000"/>
              </a:lnSpc>
            </a:pPr>
            <a:r>
              <a:rPr lang="en-US" b="1" dirty="0" smtClean="0">
                <a:solidFill>
                  <a:schemeClr val="tx2"/>
                </a:solidFill>
              </a:rPr>
              <a:t>So now, down all the rubrics, mental , general, and particular, you will carry that great eliminating symptom, </a:t>
            </a:r>
            <a:r>
              <a:rPr lang="en-US" b="1" dirty="0" smtClean="0">
                <a:solidFill>
                  <a:srgbClr val="FF33CC"/>
                </a:solidFill>
              </a:rPr>
              <a:t>WORSE FROM HEAT</a:t>
            </a:r>
            <a:r>
              <a:rPr lang="en-US" b="1" dirty="0" smtClean="0">
                <a:solidFill>
                  <a:schemeClr val="tx2"/>
                </a:solidFill>
              </a:rPr>
              <a:t>, and ruthlessly cut out all the remedies that are chilly, and therefore, deeply help chilly people.</a:t>
            </a:r>
          </a:p>
          <a:p>
            <a:pPr algn="just">
              <a:lnSpc>
                <a:spcPct val="90000"/>
              </a:lnSpc>
            </a:pPr>
            <a:endParaRPr lang="en-US" b="1" dirty="0" smtClean="0">
              <a:solidFill>
                <a:schemeClr val="tx2"/>
              </a:solidFill>
            </a:endParaRPr>
          </a:p>
          <a:p>
            <a:pPr algn="just">
              <a:lnSpc>
                <a:spcPct val="90000"/>
              </a:lnSpc>
            </a:pPr>
            <a:endParaRPr lang="en-US" b="1" dirty="0" smtClean="0">
              <a:solidFill>
                <a:schemeClr val="tx2"/>
              </a:solidFill>
            </a:endParaRPr>
          </a:p>
          <a:p>
            <a:pPr algn="just">
              <a:lnSpc>
                <a:spcPct val="90000"/>
              </a:lnSpc>
            </a:pPr>
            <a:r>
              <a:rPr lang="en-US" b="1" dirty="0" smtClean="0">
                <a:solidFill>
                  <a:schemeClr val="tx2"/>
                </a:solidFill>
              </a:rPr>
              <a:t>None of these you need write down at all.</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1"/>
          </p:nvPr>
        </p:nvSpPr>
        <p:spPr>
          <a:xfrm>
            <a:off x="457200" y="1066800"/>
            <a:ext cx="8229600" cy="4525963"/>
          </a:xfrm>
        </p:spPr>
        <p:txBody>
          <a:bodyPr/>
          <a:lstStyle/>
          <a:p>
            <a:pPr algn="just" eaLnBrk="1" hangingPunct="1"/>
            <a:r>
              <a:rPr lang="en-US" b="1" dirty="0" smtClean="0">
                <a:solidFill>
                  <a:srgbClr val="002060"/>
                </a:solidFill>
              </a:rPr>
              <a:t>Physician who studied at this college were Sir john Weir (London) and Dr. B. K. Bose (Calcutta, India).</a:t>
            </a:r>
          </a:p>
          <a:p>
            <a:pPr algn="just" eaLnBrk="1" hangingPunct="1"/>
            <a:endParaRPr lang="en-US" b="1" dirty="0" smtClean="0">
              <a:solidFill>
                <a:srgbClr val="002060"/>
              </a:solidFill>
            </a:endParaRPr>
          </a:p>
          <a:p>
            <a:pPr algn="just" eaLnBrk="1" hangingPunct="1"/>
            <a:r>
              <a:rPr lang="en-US" b="1" dirty="0" smtClean="0">
                <a:solidFill>
                  <a:srgbClr val="002060"/>
                </a:solidFill>
              </a:rPr>
              <a:t>After becoming a renowned homoeopath, side by side Dr. Kent had authored several books which were very helpful to the students, they are:- </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3"/>
          <p:cNvSpPr>
            <a:spLocks noGrp="1" noChangeArrowheads="1"/>
          </p:cNvSpPr>
          <p:nvPr>
            <p:ph type="body" idx="1"/>
          </p:nvPr>
        </p:nvSpPr>
        <p:spPr>
          <a:xfrm>
            <a:off x="838200" y="990600"/>
            <a:ext cx="7772400" cy="4611687"/>
          </a:xfrm>
        </p:spPr>
        <p:txBody>
          <a:bodyPr/>
          <a:lstStyle/>
          <a:p>
            <a:pPr algn="just"/>
            <a:r>
              <a:rPr lang="en-US" b="1" dirty="0" smtClean="0">
                <a:solidFill>
                  <a:schemeClr val="tx2"/>
                </a:solidFill>
              </a:rPr>
              <a:t>Using Dr. G . Miller’s list, you can go on to any other general and especially to any </a:t>
            </a:r>
            <a:r>
              <a:rPr lang="en-US" b="1" i="1" dirty="0" smtClean="0">
                <a:solidFill>
                  <a:srgbClr val="FF33CC"/>
                </a:solidFill>
              </a:rPr>
              <a:t>marked</a:t>
            </a:r>
            <a:r>
              <a:rPr lang="en-US" b="1" dirty="0" smtClean="0">
                <a:solidFill>
                  <a:schemeClr val="tx2"/>
                </a:solidFill>
              </a:rPr>
              <a:t> mental symptom, and often get a pretty correct idea of the exact remedy before you ever start to tackle the particular and immediate suffering for which the patient comes to you.</a:t>
            </a:r>
          </a:p>
          <a:p>
            <a:pPr algn="just">
              <a:buFont typeface="Wingdings" pitchFamily="2" charset="2"/>
              <a:buNone/>
            </a:pPr>
            <a:r>
              <a:rPr lang="en-US" b="1" dirty="0" smtClean="0">
                <a:solidFill>
                  <a:schemeClr val="tx2"/>
                </a:solidFill>
              </a:rPr>
              <a:t> </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3"/>
          <p:cNvSpPr>
            <a:spLocks noGrp="1" noChangeArrowheads="1"/>
          </p:cNvSpPr>
          <p:nvPr>
            <p:ph type="body" idx="1"/>
          </p:nvPr>
        </p:nvSpPr>
        <p:spPr>
          <a:xfrm>
            <a:off x="685800" y="1143000"/>
            <a:ext cx="7772400" cy="4840287"/>
          </a:xfrm>
        </p:spPr>
        <p:txBody>
          <a:bodyPr/>
          <a:lstStyle/>
          <a:p>
            <a:pPr algn="just"/>
            <a:r>
              <a:rPr lang="en-US" b="1" dirty="0" smtClean="0">
                <a:solidFill>
                  <a:schemeClr val="tx2"/>
                </a:solidFill>
              </a:rPr>
              <a:t>Now supposing you discover that he is liable to fits of depression, and yet cannot endure any attempt at consolation; that he becomes a very friend if anyone attempts to cheer him up – even to enquire what is amiss: the people have learnt to let him severely alone, when his moods are upon him;</a:t>
            </a:r>
          </a:p>
          <a:p>
            <a:pPr algn="just"/>
            <a:endParaRPr lang="en-US" b="1" dirty="0" smtClean="0">
              <a:solidFill>
                <a:schemeClr val="tx2"/>
              </a:solidFill>
            </a:endParaRP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3"/>
          <p:cNvSpPr>
            <a:spLocks noGrp="1" noChangeArrowheads="1"/>
          </p:cNvSpPr>
          <p:nvPr>
            <p:ph type="body" idx="1"/>
          </p:nvPr>
        </p:nvSpPr>
        <p:spPr>
          <a:xfrm>
            <a:off x="685800" y="838200"/>
            <a:ext cx="7772400" cy="4535487"/>
          </a:xfrm>
        </p:spPr>
        <p:txBody>
          <a:bodyPr/>
          <a:lstStyle/>
          <a:p>
            <a:pPr algn="just">
              <a:lnSpc>
                <a:spcPct val="90000"/>
              </a:lnSpc>
            </a:pPr>
            <a:r>
              <a:rPr lang="en-US" sz="2800" b="1" dirty="0" smtClean="0">
                <a:solidFill>
                  <a:schemeClr val="tx2"/>
                </a:solidFill>
              </a:rPr>
              <a:t>Why, with these two important symptoms alone, </a:t>
            </a:r>
            <a:r>
              <a:rPr lang="en-US" sz="2800" b="1" dirty="0" smtClean="0">
                <a:solidFill>
                  <a:srgbClr val="FF33CC"/>
                </a:solidFill>
              </a:rPr>
              <a:t>worse from heat, </a:t>
            </a:r>
            <a:r>
              <a:rPr lang="en-US" sz="2800" b="1" dirty="0" smtClean="0">
                <a:solidFill>
                  <a:schemeClr val="tx2"/>
                </a:solidFill>
              </a:rPr>
              <a:t>and </a:t>
            </a:r>
            <a:r>
              <a:rPr lang="en-US" sz="2800" b="1" dirty="0" smtClean="0">
                <a:solidFill>
                  <a:srgbClr val="FF33CC"/>
                </a:solidFill>
              </a:rPr>
              <a:t>worse from consolation</a:t>
            </a:r>
            <a:r>
              <a:rPr lang="en-US" sz="2800" b="1" dirty="0" smtClean="0">
                <a:solidFill>
                  <a:schemeClr val="tx2"/>
                </a:solidFill>
              </a:rPr>
              <a:t>, which have got to be in equal type, remember, in the patient and in the drug, you have reduced your area of search to </a:t>
            </a:r>
            <a:r>
              <a:rPr lang="en-US" sz="2800" b="1" dirty="0" smtClean="0">
                <a:solidFill>
                  <a:srgbClr val="FF33CC"/>
                </a:solidFill>
              </a:rPr>
              <a:t>Lit </a:t>
            </a:r>
            <a:r>
              <a:rPr lang="en-US" sz="2800" b="1" dirty="0" err="1" smtClean="0">
                <a:solidFill>
                  <a:srgbClr val="FF33CC"/>
                </a:solidFill>
              </a:rPr>
              <a:t>tig</a:t>
            </a:r>
            <a:r>
              <a:rPr lang="en-US" sz="2800" b="1" dirty="0" smtClean="0">
                <a:solidFill>
                  <a:srgbClr val="FF33CC"/>
                </a:solidFill>
              </a:rPr>
              <a:t>, Nat </a:t>
            </a:r>
            <a:r>
              <a:rPr lang="en-US" sz="2800" b="1" dirty="0" err="1" smtClean="0">
                <a:solidFill>
                  <a:srgbClr val="FF33CC"/>
                </a:solidFill>
              </a:rPr>
              <a:t>mur</a:t>
            </a:r>
            <a:r>
              <a:rPr lang="en-US" sz="2800" b="1" dirty="0" smtClean="0">
                <a:solidFill>
                  <a:srgbClr val="FF33CC"/>
                </a:solidFill>
              </a:rPr>
              <a:t> </a:t>
            </a:r>
            <a:r>
              <a:rPr lang="en-US" sz="2800" b="1" dirty="0" smtClean="0">
                <a:solidFill>
                  <a:schemeClr val="tx2"/>
                </a:solidFill>
              </a:rPr>
              <a:t>and</a:t>
            </a:r>
            <a:r>
              <a:rPr lang="en-US" sz="2800" b="1" dirty="0" smtClean="0">
                <a:solidFill>
                  <a:srgbClr val="FF33CC"/>
                </a:solidFill>
              </a:rPr>
              <a:t> Plat</a:t>
            </a:r>
            <a:r>
              <a:rPr lang="en-US" sz="2800" b="1" dirty="0" smtClean="0">
                <a:solidFill>
                  <a:schemeClr val="tx2"/>
                </a:solidFill>
              </a:rPr>
              <a:t>. (for </a:t>
            </a:r>
            <a:r>
              <a:rPr lang="en-US" sz="2800" b="1" dirty="0" err="1" smtClean="0">
                <a:solidFill>
                  <a:srgbClr val="FF33CC"/>
                </a:solidFill>
              </a:rPr>
              <a:t>Lyco</a:t>
            </a:r>
            <a:r>
              <a:rPr lang="en-US" sz="2800" b="1" dirty="0" smtClean="0">
                <a:solidFill>
                  <a:schemeClr val="tx2"/>
                </a:solidFill>
              </a:rPr>
              <a:t> and </a:t>
            </a:r>
            <a:r>
              <a:rPr lang="en-US" sz="2800" b="1" dirty="0" err="1" smtClean="0">
                <a:solidFill>
                  <a:srgbClr val="FF33CC"/>
                </a:solidFill>
              </a:rPr>
              <a:t>Merc</a:t>
            </a:r>
            <a:r>
              <a:rPr lang="en-US" sz="2800" b="1" dirty="0" smtClean="0">
                <a:solidFill>
                  <a:schemeClr val="tx2"/>
                </a:solidFill>
              </a:rPr>
              <a:t> come through the “&lt;consolation test” in the lowest type only, which is hardly good enough for such a marked loathing of consolation as this!)</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3"/>
          <p:cNvSpPr>
            <a:spLocks noGrp="1" noChangeArrowheads="1"/>
          </p:cNvSpPr>
          <p:nvPr>
            <p:ph type="body" idx="1"/>
          </p:nvPr>
        </p:nvSpPr>
        <p:spPr>
          <a:xfrm>
            <a:off x="381000" y="1066800"/>
            <a:ext cx="8305800" cy="4535488"/>
          </a:xfrm>
        </p:spPr>
        <p:txBody>
          <a:bodyPr/>
          <a:lstStyle/>
          <a:p>
            <a:pPr algn="just">
              <a:lnSpc>
                <a:spcPct val="90000"/>
              </a:lnSpc>
            </a:pPr>
            <a:r>
              <a:rPr lang="en-US" b="1" dirty="0" smtClean="0">
                <a:solidFill>
                  <a:schemeClr val="tx2"/>
                </a:solidFill>
              </a:rPr>
              <a:t>Or, if your patient had been as predominantly chilly and worse for cold as this one was for heat, and the aggravation from consolation test came out as strongly, you would have found yourself at the start of your work with </a:t>
            </a:r>
            <a:r>
              <a:rPr lang="en-US" b="1" i="1" dirty="0" err="1" smtClean="0">
                <a:solidFill>
                  <a:srgbClr val="FF33CC"/>
                </a:solidFill>
              </a:rPr>
              <a:t>Ars</a:t>
            </a:r>
            <a:r>
              <a:rPr lang="en-US" b="1" i="1" dirty="0" smtClean="0">
                <a:solidFill>
                  <a:srgbClr val="FF33CC"/>
                </a:solidFill>
              </a:rPr>
              <a:t>, Bell, Calc-Ph, </a:t>
            </a:r>
            <a:r>
              <a:rPr lang="en-US" b="1" i="1" dirty="0" err="1" smtClean="0">
                <a:solidFill>
                  <a:srgbClr val="FF33CC"/>
                </a:solidFill>
              </a:rPr>
              <a:t>Ign</a:t>
            </a:r>
            <a:r>
              <a:rPr lang="en-US" b="1" i="1" dirty="0" smtClean="0">
                <a:solidFill>
                  <a:srgbClr val="FF33CC"/>
                </a:solidFill>
              </a:rPr>
              <a:t>, Nit-ac, Sep, </a:t>
            </a:r>
            <a:r>
              <a:rPr lang="en-US" b="1" dirty="0" smtClean="0">
                <a:solidFill>
                  <a:schemeClr val="tx2"/>
                </a:solidFill>
              </a:rPr>
              <a:t>and</a:t>
            </a:r>
            <a:r>
              <a:rPr lang="en-US" b="1" i="1" dirty="0" smtClean="0">
                <a:solidFill>
                  <a:schemeClr val="tx2"/>
                </a:solidFill>
              </a:rPr>
              <a:t> </a:t>
            </a:r>
            <a:r>
              <a:rPr lang="en-US" b="1" i="1" dirty="0" err="1" smtClean="0">
                <a:solidFill>
                  <a:srgbClr val="FF33CC"/>
                </a:solidFill>
              </a:rPr>
              <a:t>Sil</a:t>
            </a:r>
            <a:r>
              <a:rPr lang="en-US" b="1" i="1" dirty="0" smtClean="0">
                <a:solidFill>
                  <a:schemeClr val="tx2"/>
                </a:solidFill>
              </a:rPr>
              <a:t>., </a:t>
            </a:r>
            <a:r>
              <a:rPr lang="en-US" b="1" dirty="0" smtClean="0">
                <a:solidFill>
                  <a:schemeClr val="tx2"/>
                </a:solidFill>
              </a:rPr>
              <a:t>with two or three others to play with in brackets – lowest type.</a:t>
            </a:r>
            <a:r>
              <a:rPr lang="en-US" b="1" i="1" dirty="0" smtClean="0">
                <a:solidFill>
                  <a:schemeClr val="tx2"/>
                </a:solidFill>
              </a:rPr>
              <a:t> </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3"/>
          <p:cNvSpPr>
            <a:spLocks noGrp="1" noChangeArrowheads="1"/>
          </p:cNvSpPr>
          <p:nvPr>
            <p:ph type="body" idx="1"/>
          </p:nvPr>
        </p:nvSpPr>
        <p:spPr>
          <a:xfrm>
            <a:off x="533400" y="838200"/>
            <a:ext cx="7772400" cy="4572000"/>
          </a:xfrm>
        </p:spPr>
        <p:txBody>
          <a:bodyPr/>
          <a:lstStyle/>
          <a:p>
            <a:pPr algn="just"/>
            <a:r>
              <a:rPr lang="en-US" b="1" dirty="0" smtClean="0">
                <a:solidFill>
                  <a:schemeClr val="tx2"/>
                </a:solidFill>
              </a:rPr>
              <a:t>If you can get such marked eliminating symptoms to begin with, see what a comparatively small number of drugs you have to carry down through all the rubrics, and how much easier and quicker it is to get your remedy, and how much greater confidence you have in the result of you search.</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3"/>
          <p:cNvSpPr>
            <a:spLocks noGrp="1" noChangeArrowheads="1"/>
          </p:cNvSpPr>
          <p:nvPr>
            <p:ph type="body" idx="1"/>
          </p:nvPr>
        </p:nvSpPr>
        <p:spPr>
          <a:xfrm>
            <a:off x="533400" y="838200"/>
            <a:ext cx="8305800" cy="4876800"/>
          </a:xfrm>
        </p:spPr>
        <p:txBody>
          <a:bodyPr/>
          <a:lstStyle/>
          <a:p>
            <a:pPr algn="just">
              <a:lnSpc>
                <a:spcPct val="90000"/>
              </a:lnSpc>
            </a:pPr>
            <a:r>
              <a:rPr lang="en-US" b="1" dirty="0" smtClean="0">
                <a:solidFill>
                  <a:schemeClr val="tx2"/>
                </a:solidFill>
              </a:rPr>
              <a:t>You will generally find, as you work down, that one drug stands out more and more pre-eminently:- it may not be in all the rubrics, </a:t>
            </a:r>
            <a:r>
              <a:rPr lang="en-US" b="1" i="1" dirty="0" smtClean="0">
                <a:solidFill>
                  <a:schemeClr val="tx2"/>
                </a:solidFill>
              </a:rPr>
              <a:t> </a:t>
            </a:r>
            <a:r>
              <a:rPr lang="en-US" b="1" i="1" dirty="0" smtClean="0">
                <a:solidFill>
                  <a:srgbClr val="FF33CC"/>
                </a:solidFill>
              </a:rPr>
              <a:t>but it has got to be in all the important ones, i.e.</a:t>
            </a:r>
            <a:r>
              <a:rPr lang="en-US" b="1" i="1" dirty="0" smtClean="0">
                <a:solidFill>
                  <a:schemeClr val="tx2"/>
                </a:solidFill>
              </a:rPr>
              <a:t> </a:t>
            </a:r>
            <a:r>
              <a:rPr lang="en-US" b="1" dirty="0" smtClean="0">
                <a:solidFill>
                  <a:schemeClr val="tx2"/>
                </a:solidFill>
              </a:rPr>
              <a:t>those best marked in the patient,</a:t>
            </a:r>
            <a:r>
              <a:rPr lang="en-US" b="1" i="1" dirty="0" smtClean="0">
                <a:solidFill>
                  <a:schemeClr val="tx2"/>
                </a:solidFill>
              </a:rPr>
              <a:t> </a:t>
            </a:r>
            <a:r>
              <a:rPr lang="en-US" b="1" i="1" dirty="0" smtClean="0">
                <a:solidFill>
                  <a:srgbClr val="FF33CC"/>
                </a:solidFill>
              </a:rPr>
              <a:t>and of highest grade.</a:t>
            </a:r>
          </a:p>
          <a:p>
            <a:pPr algn="just">
              <a:lnSpc>
                <a:spcPct val="90000"/>
              </a:lnSpc>
            </a:pPr>
            <a:endParaRPr lang="en-US" b="1" i="1" dirty="0" smtClean="0">
              <a:solidFill>
                <a:srgbClr val="FF33CC"/>
              </a:solidFill>
            </a:endParaRPr>
          </a:p>
          <a:p>
            <a:pPr algn="just">
              <a:lnSpc>
                <a:spcPct val="90000"/>
              </a:lnSpc>
            </a:pPr>
            <a:r>
              <a:rPr lang="en-US" b="1" dirty="0" smtClean="0">
                <a:solidFill>
                  <a:schemeClr val="tx2"/>
                </a:solidFill>
              </a:rPr>
              <a:t>And presently you throw down you pen: you are convinced; and it is a mere waste of time to go further. </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3"/>
          <p:cNvSpPr>
            <a:spLocks noGrp="1" noChangeArrowheads="1"/>
          </p:cNvSpPr>
          <p:nvPr>
            <p:ph type="body" idx="1"/>
          </p:nvPr>
        </p:nvSpPr>
        <p:spPr>
          <a:xfrm>
            <a:off x="609600" y="762000"/>
            <a:ext cx="7772400" cy="4495800"/>
          </a:xfrm>
        </p:spPr>
        <p:txBody>
          <a:bodyPr/>
          <a:lstStyle/>
          <a:p>
            <a:pPr algn="just">
              <a:lnSpc>
                <a:spcPct val="90000"/>
              </a:lnSpc>
            </a:pPr>
            <a:r>
              <a:rPr lang="en-US" sz="2800" b="1" dirty="0" smtClean="0">
                <a:solidFill>
                  <a:schemeClr val="tx2"/>
                </a:solidFill>
              </a:rPr>
              <a:t>Now take the same case and start, instead, on the marked symptoms complained of by the patient – the particulars, and just see what work you have cut out for you!</a:t>
            </a:r>
          </a:p>
          <a:p>
            <a:pPr algn="just">
              <a:lnSpc>
                <a:spcPct val="90000"/>
              </a:lnSpc>
            </a:pPr>
            <a:endParaRPr lang="en-US" sz="2800" b="1" dirty="0" smtClean="0">
              <a:solidFill>
                <a:schemeClr val="tx2"/>
              </a:solidFill>
            </a:endParaRPr>
          </a:p>
          <a:p>
            <a:pPr algn="just">
              <a:lnSpc>
                <a:spcPct val="90000"/>
              </a:lnSpc>
            </a:pPr>
            <a:r>
              <a:rPr lang="en-US" sz="2800" b="1" dirty="0" smtClean="0">
                <a:solidFill>
                  <a:schemeClr val="tx2"/>
                </a:solidFill>
              </a:rPr>
              <a:t>Begin with the rubric </a:t>
            </a:r>
            <a:r>
              <a:rPr lang="en-US" sz="2800" b="1" i="1" dirty="0" smtClean="0">
                <a:solidFill>
                  <a:srgbClr val="FF33CC"/>
                </a:solidFill>
              </a:rPr>
              <a:t>Vomiting</a:t>
            </a:r>
            <a:r>
              <a:rPr lang="en-US" sz="2800" b="1" dirty="0" smtClean="0">
                <a:solidFill>
                  <a:schemeClr val="tx2"/>
                </a:solidFill>
              </a:rPr>
              <a:t> and write it out for the last time, and see what it entails.</a:t>
            </a:r>
          </a:p>
          <a:p>
            <a:pPr algn="just">
              <a:lnSpc>
                <a:spcPct val="90000"/>
              </a:lnSpc>
            </a:pPr>
            <a:endParaRPr lang="en-US" sz="2800" b="1" dirty="0" smtClean="0">
              <a:solidFill>
                <a:schemeClr val="tx2"/>
              </a:solidFill>
            </a:endParaRPr>
          </a:p>
          <a:p>
            <a:pPr algn="just">
              <a:lnSpc>
                <a:spcPct val="90000"/>
              </a:lnSpc>
            </a:pPr>
            <a:r>
              <a:rPr lang="en-US" sz="2800" b="1" dirty="0" smtClean="0">
                <a:solidFill>
                  <a:schemeClr val="tx2"/>
                </a:solidFill>
              </a:rPr>
              <a:t>And write all the drugs, in all the types, lest you should miss any.</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3"/>
          <p:cNvSpPr>
            <a:spLocks noGrp="1" noChangeArrowheads="1"/>
          </p:cNvSpPr>
          <p:nvPr>
            <p:ph type="body" idx="1"/>
          </p:nvPr>
        </p:nvSpPr>
        <p:spPr>
          <a:xfrm>
            <a:off x="914400" y="685800"/>
            <a:ext cx="7772400" cy="5410200"/>
          </a:xfrm>
        </p:spPr>
        <p:txBody>
          <a:bodyPr>
            <a:normAutofit fontScale="92500" lnSpcReduction="10000"/>
          </a:bodyPr>
          <a:lstStyle/>
          <a:p>
            <a:pPr algn="just">
              <a:lnSpc>
                <a:spcPct val="90000"/>
              </a:lnSpc>
            </a:pPr>
            <a:r>
              <a:rPr lang="en-US" b="1" dirty="0" smtClean="0">
                <a:solidFill>
                  <a:schemeClr val="tx2"/>
                </a:solidFill>
              </a:rPr>
              <a:t>Take his particular symptoms, one by one, and write and write and write</a:t>
            </a:r>
          </a:p>
          <a:p>
            <a:pPr algn="just">
              <a:lnSpc>
                <a:spcPct val="90000"/>
              </a:lnSpc>
            </a:pPr>
            <a:endParaRPr lang="en-US" b="1" dirty="0" smtClean="0">
              <a:solidFill>
                <a:schemeClr val="tx2"/>
              </a:solidFill>
            </a:endParaRPr>
          </a:p>
          <a:p>
            <a:pPr algn="just">
              <a:lnSpc>
                <a:spcPct val="90000"/>
              </a:lnSpc>
            </a:pPr>
            <a:r>
              <a:rPr lang="en-US" b="1" dirty="0" smtClean="0">
                <a:solidFill>
                  <a:schemeClr val="tx2"/>
                </a:solidFill>
              </a:rPr>
              <a:t>Vomiting, 162 drugs</a:t>
            </a:r>
          </a:p>
          <a:p>
            <a:pPr algn="just">
              <a:lnSpc>
                <a:spcPct val="90000"/>
              </a:lnSpc>
            </a:pPr>
            <a:endParaRPr lang="en-US" b="1" dirty="0" smtClean="0">
              <a:solidFill>
                <a:schemeClr val="tx2"/>
              </a:solidFill>
            </a:endParaRPr>
          </a:p>
          <a:p>
            <a:pPr algn="just">
              <a:lnSpc>
                <a:spcPct val="90000"/>
              </a:lnSpc>
            </a:pPr>
            <a:r>
              <a:rPr lang="en-US" b="1" dirty="0" smtClean="0">
                <a:solidFill>
                  <a:schemeClr val="tx2"/>
                </a:solidFill>
              </a:rPr>
              <a:t>Vomiting water, 108 drugs</a:t>
            </a:r>
          </a:p>
          <a:p>
            <a:pPr algn="just">
              <a:lnSpc>
                <a:spcPct val="90000"/>
              </a:lnSpc>
            </a:pPr>
            <a:endParaRPr lang="en-US" b="1" dirty="0" smtClean="0">
              <a:solidFill>
                <a:schemeClr val="tx2"/>
              </a:solidFill>
            </a:endParaRPr>
          </a:p>
          <a:p>
            <a:pPr algn="just">
              <a:lnSpc>
                <a:spcPct val="90000"/>
              </a:lnSpc>
            </a:pPr>
            <a:r>
              <a:rPr lang="en-US" b="1" dirty="0" smtClean="0">
                <a:solidFill>
                  <a:schemeClr val="tx2"/>
                </a:solidFill>
              </a:rPr>
              <a:t>Vomiting sour, 89 drugs</a:t>
            </a:r>
          </a:p>
          <a:p>
            <a:pPr algn="just">
              <a:lnSpc>
                <a:spcPct val="90000"/>
              </a:lnSpc>
            </a:pPr>
            <a:endParaRPr lang="en-US" b="1" dirty="0" smtClean="0">
              <a:solidFill>
                <a:schemeClr val="tx2"/>
              </a:solidFill>
            </a:endParaRPr>
          </a:p>
          <a:p>
            <a:pPr algn="just">
              <a:lnSpc>
                <a:spcPct val="90000"/>
              </a:lnSpc>
            </a:pPr>
            <a:r>
              <a:rPr lang="en-US" b="1" dirty="0" smtClean="0">
                <a:solidFill>
                  <a:schemeClr val="tx2"/>
                </a:solidFill>
              </a:rPr>
              <a:t>Burning pain in the stomach, 186 drugs</a:t>
            </a:r>
          </a:p>
          <a:p>
            <a:pPr algn="just">
              <a:lnSpc>
                <a:spcPct val="90000"/>
              </a:lnSpc>
            </a:pPr>
            <a:endParaRPr lang="en-US" b="1" dirty="0" smtClean="0">
              <a:solidFill>
                <a:schemeClr val="tx2"/>
              </a:solidFill>
            </a:endParaRPr>
          </a:p>
          <a:p>
            <a:pPr algn="just">
              <a:lnSpc>
                <a:spcPct val="90000"/>
              </a:lnSpc>
            </a:pPr>
            <a:r>
              <a:rPr lang="en-US" b="1" dirty="0" smtClean="0">
                <a:solidFill>
                  <a:schemeClr val="tx2"/>
                </a:solidFill>
              </a:rPr>
              <a:t>Pain in the stomach p.c. 110 drugs</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3"/>
          <p:cNvSpPr>
            <a:spLocks noGrp="1" noChangeArrowheads="1"/>
          </p:cNvSpPr>
          <p:nvPr>
            <p:ph type="body" idx="1"/>
          </p:nvPr>
        </p:nvSpPr>
        <p:spPr>
          <a:xfrm>
            <a:off x="533400" y="609600"/>
            <a:ext cx="7848600" cy="5105400"/>
          </a:xfrm>
        </p:spPr>
        <p:txBody>
          <a:bodyPr/>
          <a:lstStyle/>
          <a:p>
            <a:pPr algn="just"/>
            <a:r>
              <a:rPr lang="en-US" sz="2800" b="1" dirty="0" smtClean="0">
                <a:solidFill>
                  <a:schemeClr val="tx2"/>
                </a:solidFill>
              </a:rPr>
              <a:t>It may be easily such a list, of which, this is but the merest beginning:- no wonder that people get “Repertory funk !” – for remember that people are actually doing this, at this moment, in all quarters of the world: for they are sending us their beautifully-neat, conscientious and exhaustive work to show, as they ask for a better way: and it is their cry for help that has caused this article to be compiled. </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3"/>
          <p:cNvSpPr>
            <a:spLocks noGrp="1" noChangeArrowheads="1"/>
          </p:cNvSpPr>
          <p:nvPr>
            <p:ph type="body" idx="1"/>
          </p:nvPr>
        </p:nvSpPr>
        <p:spPr>
          <a:xfrm>
            <a:off x="533400" y="838200"/>
            <a:ext cx="8382000" cy="4648200"/>
          </a:xfrm>
        </p:spPr>
        <p:txBody>
          <a:bodyPr/>
          <a:lstStyle/>
          <a:p>
            <a:pPr algn="just"/>
            <a:r>
              <a:rPr lang="en-US" b="1" dirty="0" smtClean="0">
                <a:solidFill>
                  <a:schemeClr val="tx2"/>
                </a:solidFill>
              </a:rPr>
              <a:t>Sheets and sheets of paper you will cover.</a:t>
            </a:r>
          </a:p>
          <a:p>
            <a:pPr algn="just"/>
            <a:endParaRPr lang="en-US" b="1" dirty="0" smtClean="0">
              <a:solidFill>
                <a:schemeClr val="tx2"/>
              </a:solidFill>
            </a:endParaRPr>
          </a:p>
          <a:p>
            <a:pPr algn="just"/>
            <a:endParaRPr lang="en-US" b="1" dirty="0" smtClean="0">
              <a:solidFill>
                <a:schemeClr val="tx2"/>
              </a:solidFill>
            </a:endParaRPr>
          </a:p>
          <a:p>
            <a:pPr algn="just"/>
            <a:r>
              <a:rPr lang="en-US" b="1" dirty="0" smtClean="0">
                <a:solidFill>
                  <a:schemeClr val="tx2"/>
                </a:solidFill>
              </a:rPr>
              <a:t>One that lies before us now has </a:t>
            </a:r>
            <a:r>
              <a:rPr lang="en-US" b="1" i="1" dirty="0" smtClean="0">
                <a:solidFill>
                  <a:srgbClr val="FF33CC"/>
                </a:solidFill>
              </a:rPr>
              <a:t>all</a:t>
            </a:r>
            <a:r>
              <a:rPr lang="en-US" b="1" i="1" dirty="0" smtClean="0">
                <a:solidFill>
                  <a:schemeClr val="tx2"/>
                </a:solidFill>
              </a:rPr>
              <a:t> </a:t>
            </a:r>
            <a:r>
              <a:rPr lang="en-US" b="1" dirty="0" smtClean="0">
                <a:solidFill>
                  <a:schemeClr val="tx2"/>
                </a:solidFill>
              </a:rPr>
              <a:t>the drugs in </a:t>
            </a:r>
            <a:r>
              <a:rPr lang="en-US" b="1" i="1" dirty="0" smtClean="0">
                <a:solidFill>
                  <a:schemeClr val="tx2"/>
                </a:solidFill>
              </a:rPr>
              <a:t>forty-nine different rubrics, </a:t>
            </a:r>
            <a:r>
              <a:rPr lang="en-US" b="1" dirty="0" smtClean="0">
                <a:solidFill>
                  <a:schemeClr val="tx2"/>
                </a:solidFill>
              </a:rPr>
              <a:t> some of immense length, as </a:t>
            </a:r>
            <a:r>
              <a:rPr lang="en-US" b="1" i="1" dirty="0" smtClean="0">
                <a:solidFill>
                  <a:schemeClr val="tx2"/>
                </a:solidFill>
              </a:rPr>
              <a:t>stools offensive, Burning urine, stools pasty, yellow stools.</a:t>
            </a:r>
            <a:endParaRPr lang="en-US" b="1" dirty="0" smtClean="0">
              <a:solidFill>
                <a:schemeClr val="tx2"/>
              </a:solidFill>
            </a:endParaRP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body" idx="1"/>
          </p:nvPr>
        </p:nvSpPr>
        <p:spPr>
          <a:xfrm>
            <a:off x="838200" y="914400"/>
            <a:ext cx="7772400" cy="4840287"/>
          </a:xfrm>
        </p:spPr>
        <p:txBody>
          <a:bodyPr/>
          <a:lstStyle/>
          <a:p>
            <a:pPr algn="just" eaLnBrk="1" hangingPunct="1"/>
            <a:r>
              <a:rPr lang="en-US" sz="2800" b="1" dirty="0" smtClean="0">
                <a:solidFill>
                  <a:srgbClr val="002060"/>
                </a:solidFill>
              </a:rPr>
              <a:t>1897:  Kent’s Repertory of HMM</a:t>
            </a:r>
          </a:p>
          <a:p>
            <a:pPr algn="just" eaLnBrk="1" hangingPunct="1"/>
            <a:r>
              <a:rPr lang="en-US" sz="2800" b="1" dirty="0" smtClean="0">
                <a:solidFill>
                  <a:srgbClr val="002060"/>
                </a:solidFill>
              </a:rPr>
              <a:t>1900:  Lectures on Homoeopathic 		      philosophy.</a:t>
            </a:r>
          </a:p>
          <a:p>
            <a:pPr algn="just" eaLnBrk="1" hangingPunct="1"/>
            <a:r>
              <a:rPr lang="en-US" sz="2800" b="1" dirty="0" smtClean="0">
                <a:solidFill>
                  <a:srgbClr val="002060"/>
                </a:solidFill>
              </a:rPr>
              <a:t>1905:  Lectures on HMM</a:t>
            </a:r>
          </a:p>
          <a:p>
            <a:pPr algn="just" eaLnBrk="1" hangingPunct="1"/>
            <a:r>
              <a:rPr lang="en-US" sz="2800" b="1" dirty="0" smtClean="0">
                <a:solidFill>
                  <a:srgbClr val="002060"/>
                </a:solidFill>
              </a:rPr>
              <a:t>Use of the Repertory.</a:t>
            </a:r>
          </a:p>
          <a:p>
            <a:pPr algn="just" eaLnBrk="1" hangingPunct="1"/>
            <a:r>
              <a:rPr lang="en-US" sz="2800" b="1" dirty="0" smtClean="0">
                <a:solidFill>
                  <a:srgbClr val="002060"/>
                </a:solidFill>
              </a:rPr>
              <a:t>How to study the Repertory </a:t>
            </a:r>
          </a:p>
          <a:p>
            <a:pPr algn="just" eaLnBrk="1" hangingPunct="1"/>
            <a:r>
              <a:rPr lang="en-US" sz="2800" b="1" dirty="0" smtClean="0">
                <a:solidFill>
                  <a:srgbClr val="002060"/>
                </a:solidFill>
              </a:rPr>
              <a:t>How to use the Repertory.</a:t>
            </a:r>
          </a:p>
          <a:p>
            <a:pPr algn="just" eaLnBrk="1" hangingPunct="1"/>
            <a:r>
              <a:rPr lang="en-US" sz="2800" b="1" dirty="0" smtClean="0">
                <a:solidFill>
                  <a:srgbClr val="002060"/>
                </a:solidFill>
              </a:rPr>
              <a:t>What the Doctor needs to Know in Order to Make a Successful Prescription.</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3"/>
          <p:cNvSpPr>
            <a:spLocks noGrp="1" noChangeArrowheads="1"/>
          </p:cNvSpPr>
          <p:nvPr>
            <p:ph type="body" idx="1"/>
          </p:nvPr>
        </p:nvSpPr>
        <p:spPr>
          <a:xfrm>
            <a:off x="685800" y="914400"/>
            <a:ext cx="8001000" cy="4953000"/>
          </a:xfrm>
        </p:spPr>
        <p:txBody>
          <a:bodyPr/>
          <a:lstStyle/>
          <a:p>
            <a:pPr algn="just"/>
            <a:r>
              <a:rPr lang="en-US" b="1" dirty="0" smtClean="0">
                <a:solidFill>
                  <a:schemeClr val="tx2"/>
                </a:solidFill>
              </a:rPr>
              <a:t>Why, before you ever come down to such symptoms, you should have three or four drugs only in hand: - and they are symptoms of the lowest grade, and common symptoms; hardly worth glancing through for confirmation of the drug.</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3"/>
          <p:cNvSpPr>
            <a:spLocks noGrp="1" noChangeArrowheads="1"/>
          </p:cNvSpPr>
          <p:nvPr>
            <p:ph type="body" idx="1"/>
          </p:nvPr>
        </p:nvSpPr>
        <p:spPr>
          <a:xfrm>
            <a:off x="609600" y="914400"/>
            <a:ext cx="7924800" cy="4495800"/>
          </a:xfrm>
        </p:spPr>
        <p:txBody>
          <a:bodyPr/>
          <a:lstStyle/>
          <a:p>
            <a:pPr algn="just"/>
            <a:r>
              <a:rPr lang="en-US" sz="2800" b="1" dirty="0" smtClean="0">
                <a:solidFill>
                  <a:schemeClr val="tx2"/>
                </a:solidFill>
              </a:rPr>
              <a:t>Moreover, there is the possibility that you may accidentally omit the very drug you want from some of the long lists you are so slavishly copying: and the odds are, that when they are all complete, without the aid of eliminating symptoms some half-a-dozen drugs will come out pretty near one another when you count up at the end, and that will leave you unconvinced and still in doubt.</a:t>
            </a:r>
          </a:p>
          <a:p>
            <a:endParaRPr lang="en-US" sz="2800" dirty="0" smtClean="0"/>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normAutofit/>
          </a:bodyPr>
          <a:lstStyle/>
          <a:p>
            <a:pPr eaLnBrk="1" hangingPunct="1"/>
            <a:r>
              <a:rPr lang="en-US" sz="4000" b="1" dirty="0" smtClean="0">
                <a:solidFill>
                  <a:schemeClr val="accent6">
                    <a:lumMod val="75000"/>
                  </a:schemeClr>
                </a:solidFill>
                <a:latin typeface="Arial" charset="0"/>
              </a:rPr>
              <a:t>PLAN AND CONSTRUCTION</a:t>
            </a:r>
          </a:p>
        </p:txBody>
      </p:sp>
      <p:sp>
        <p:nvSpPr>
          <p:cNvPr id="146435" name="Rectangle 3"/>
          <p:cNvSpPr>
            <a:spLocks noGrp="1" noChangeArrowheads="1"/>
          </p:cNvSpPr>
          <p:nvPr>
            <p:ph type="body" idx="1"/>
          </p:nvPr>
        </p:nvSpPr>
        <p:spPr>
          <a:xfrm>
            <a:off x="685800" y="1600200"/>
            <a:ext cx="7772400" cy="4495800"/>
          </a:xfrm>
        </p:spPr>
        <p:txBody>
          <a:bodyPr>
            <a:normAutofit/>
          </a:bodyPr>
          <a:lstStyle/>
          <a:p>
            <a:pPr eaLnBrk="1" hangingPunct="1">
              <a:buFontTx/>
              <a:buNone/>
            </a:pPr>
            <a:r>
              <a:rPr lang="en-US" sz="2400" b="1" dirty="0" smtClean="0">
                <a:solidFill>
                  <a:srgbClr val="002060"/>
                </a:solidFill>
                <a:latin typeface="Arial" charset="0"/>
              </a:rPr>
              <a:t>In Kent’s repertory the plan followed throughout is from generals to particulars.  It starts with Mind chapter, which has been given prime importance.  The last chapter is Generalities, which contains physical modalities.  The rest of the chapters are based on anatomical divisions followed by function or discharges.  There are altogether </a:t>
            </a:r>
            <a:r>
              <a:rPr lang="en-US" sz="2400" b="1" i="1" dirty="0" smtClean="0">
                <a:solidFill>
                  <a:srgbClr val="002060"/>
                </a:solidFill>
                <a:latin typeface="Arial" charset="0"/>
              </a:rPr>
              <a:t>thirty three</a:t>
            </a:r>
            <a:r>
              <a:rPr lang="en-US" sz="2400" b="1" dirty="0" smtClean="0">
                <a:solidFill>
                  <a:srgbClr val="002060"/>
                </a:solidFill>
                <a:latin typeface="Arial" charset="0"/>
              </a:rPr>
              <a:t> chapters, out of which one is on urinary organs.  This particular chapter has five divisions.</a:t>
            </a:r>
          </a:p>
          <a:p>
            <a:pPr eaLnBrk="1" hangingPunct="1"/>
            <a:endParaRPr lang="en-US" sz="2800" dirty="0" smtClean="0"/>
          </a:p>
        </p:txBody>
      </p:sp>
      <p:sp>
        <p:nvSpPr>
          <p:cNvPr id="4" name="Footer Placeholder 3"/>
          <p:cNvSpPr>
            <a:spLocks noGrp="1"/>
          </p:cNvSpPr>
          <p:nvPr>
            <p:ph type="ftr" sz="quarter" idx="11"/>
          </p:nvPr>
        </p:nvSpPr>
        <p:spPr/>
        <p:txBody>
          <a:bodyPr/>
          <a:lstStyle/>
          <a:p>
            <a:r>
              <a:rPr lang="en-US" smtClean="0"/>
              <a:t>SKHMC DEPT.of.REPERTORY</a:t>
            </a:r>
            <a:endParaRPr lang="en-US"/>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46434"/>
                                        </p:tgtEl>
                                        <p:attrNameLst>
                                          <p:attrName>style.visibility</p:attrName>
                                        </p:attrNameLst>
                                      </p:cBhvr>
                                      <p:to>
                                        <p:strVal val="visible"/>
                                      </p:to>
                                    </p:set>
                                    <p:anim calcmode="lin" valueType="num">
                                      <p:cBhvr>
                                        <p:cTn id="7" dur="500" fill="hold"/>
                                        <p:tgtEl>
                                          <p:spTgt spid="146434"/>
                                        </p:tgtEl>
                                        <p:attrNameLst>
                                          <p:attrName>ppt_w</p:attrName>
                                        </p:attrNameLst>
                                      </p:cBhvr>
                                      <p:tavLst>
                                        <p:tav tm="0">
                                          <p:val>
                                            <p:fltVal val="0"/>
                                          </p:val>
                                        </p:tav>
                                        <p:tav tm="100000">
                                          <p:val>
                                            <p:strVal val="#ppt_w"/>
                                          </p:val>
                                        </p:tav>
                                      </p:tavLst>
                                    </p:anim>
                                    <p:anim calcmode="lin" valueType="num">
                                      <p:cBhvr>
                                        <p:cTn id="8" dur="500" fill="hold"/>
                                        <p:tgtEl>
                                          <p:spTgt spid="146434"/>
                                        </p:tgtEl>
                                        <p:attrNameLst>
                                          <p:attrName>ppt_h</p:attrName>
                                        </p:attrNameLst>
                                      </p:cBhvr>
                                      <p:tavLst>
                                        <p:tav tm="0">
                                          <p:val>
                                            <p:fltVal val="0"/>
                                          </p:val>
                                        </p:tav>
                                        <p:tav tm="100000">
                                          <p:val>
                                            <p:strVal val="#ppt_h"/>
                                          </p:val>
                                        </p:tav>
                                      </p:tavLst>
                                    </p:anim>
                                    <p:animEffect transition="in" filter="fade">
                                      <p:cBhvr>
                                        <p:cTn id="9" dur="500"/>
                                        <p:tgtEl>
                                          <p:spTgt spid="146434"/>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46435">
                                            <p:txEl>
                                              <p:pRg st="0" end="0"/>
                                            </p:txEl>
                                          </p:spTgt>
                                        </p:tgtEl>
                                        <p:attrNameLst>
                                          <p:attrName>style.visibility</p:attrName>
                                        </p:attrNameLst>
                                      </p:cBhvr>
                                      <p:to>
                                        <p:strVal val="visible"/>
                                      </p:to>
                                    </p:set>
                                    <p:animEffect transition="in" filter="fade">
                                      <p:cBhvr>
                                        <p:cTn id="14" dur="1000">
                                          <p:stCondLst>
                                            <p:cond delay="0"/>
                                          </p:stCondLst>
                                        </p:cTn>
                                        <p:tgtEl>
                                          <p:spTgt spid="14643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4" grpId="0"/>
      <p:bldP spid="146435" grpId="0" build="p"/>
    </p:bldLst>
  </p:timing>
</p:sld>
</file>

<file path=ppt/slides/slide16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7459" name="Rectangle 3"/>
          <p:cNvSpPr>
            <a:spLocks noGrp="1" noChangeArrowheads="1"/>
          </p:cNvSpPr>
          <p:nvPr>
            <p:ph type="body" idx="1"/>
          </p:nvPr>
        </p:nvSpPr>
        <p:spPr>
          <a:xfrm>
            <a:off x="457200" y="228600"/>
            <a:ext cx="7772400" cy="5791200"/>
          </a:xfrm>
        </p:spPr>
        <p:txBody>
          <a:bodyPr>
            <a:normAutofit lnSpcReduction="10000"/>
          </a:bodyPr>
          <a:lstStyle/>
          <a:p>
            <a:pPr lvl="1" algn="ctr" eaLnBrk="1" hangingPunct="1">
              <a:lnSpc>
                <a:spcPct val="80000"/>
              </a:lnSpc>
              <a:buFontTx/>
              <a:buNone/>
            </a:pPr>
            <a:r>
              <a:rPr lang="en-US" sz="3200" b="1" dirty="0" smtClean="0">
                <a:solidFill>
                  <a:srgbClr val="FF0000"/>
                </a:solidFill>
                <a:latin typeface="Arial" charset="0"/>
              </a:rPr>
              <a:t>ANATOMICAL PARTS:</a:t>
            </a:r>
          </a:p>
          <a:p>
            <a:pPr lvl="1" eaLnBrk="1" hangingPunct="1">
              <a:lnSpc>
                <a:spcPct val="80000"/>
              </a:lnSpc>
            </a:pPr>
            <a:endParaRPr lang="en-US" sz="2400" dirty="0" smtClean="0">
              <a:solidFill>
                <a:srgbClr val="FF0000"/>
              </a:solidFill>
              <a:latin typeface="Arial" charset="0"/>
            </a:endParaRPr>
          </a:p>
          <a:p>
            <a:pPr eaLnBrk="1" hangingPunct="1">
              <a:lnSpc>
                <a:spcPct val="80000"/>
              </a:lnSpc>
            </a:pPr>
            <a:r>
              <a:rPr lang="en-US" sz="2400" dirty="0" smtClean="0">
                <a:solidFill>
                  <a:srgbClr val="FF0000"/>
                </a:solidFill>
                <a:latin typeface="Arial" charset="0"/>
              </a:rPr>
              <a:t>Head</a:t>
            </a:r>
            <a:r>
              <a:rPr lang="en-US" sz="2400" dirty="0" smtClean="0">
                <a:solidFill>
                  <a:srgbClr val="F39BF7"/>
                </a:solidFill>
                <a:latin typeface="Arial" charset="0"/>
              </a:rPr>
              <a:t>	</a:t>
            </a:r>
            <a:r>
              <a:rPr lang="en-US" sz="2400" dirty="0" smtClean="0">
                <a:solidFill>
                  <a:srgbClr val="002060"/>
                </a:solidFill>
                <a:latin typeface="Arial" charset="0"/>
              </a:rPr>
              <a:t>    : It contains rubrics on all the parts of                             </a:t>
            </a:r>
            <a:r>
              <a:rPr lang="en-US" sz="2400" dirty="0" err="1" smtClean="0">
                <a:solidFill>
                  <a:srgbClr val="002060"/>
                </a:solidFill>
                <a:latin typeface="Arial" charset="0"/>
              </a:rPr>
              <a:t>forehead,Occiput</a:t>
            </a:r>
            <a:r>
              <a:rPr lang="en-US" sz="2400" dirty="0" smtClean="0">
                <a:solidFill>
                  <a:srgbClr val="002060"/>
                </a:solidFill>
                <a:latin typeface="Arial" charset="0"/>
              </a:rPr>
              <a:t>, temples, vertex, brain and </a:t>
            </a:r>
            <a:r>
              <a:rPr lang="en-US" sz="2400" dirty="0" err="1" smtClean="0">
                <a:solidFill>
                  <a:srgbClr val="002060"/>
                </a:solidFill>
                <a:latin typeface="Arial" charset="0"/>
              </a:rPr>
              <a:t>meninges</a:t>
            </a:r>
            <a:r>
              <a:rPr lang="en-US" sz="2400" dirty="0" smtClean="0">
                <a:solidFill>
                  <a:srgbClr val="002060"/>
                </a:solidFill>
                <a:latin typeface="Arial" charset="0"/>
              </a:rPr>
              <a:t>. </a:t>
            </a:r>
          </a:p>
          <a:p>
            <a:pPr eaLnBrk="1" hangingPunct="1">
              <a:lnSpc>
                <a:spcPct val="80000"/>
              </a:lnSpc>
              <a:buFontTx/>
              <a:buNone/>
            </a:pPr>
            <a:endParaRPr lang="en-US" sz="2400" dirty="0" smtClean="0">
              <a:latin typeface="Arial" charset="0"/>
            </a:endParaRPr>
          </a:p>
          <a:p>
            <a:pPr eaLnBrk="1" hangingPunct="1">
              <a:lnSpc>
                <a:spcPct val="80000"/>
              </a:lnSpc>
            </a:pPr>
            <a:r>
              <a:rPr lang="en-US" sz="2400" dirty="0" smtClean="0">
                <a:solidFill>
                  <a:srgbClr val="FF0000"/>
                </a:solidFill>
                <a:latin typeface="Arial" charset="0"/>
              </a:rPr>
              <a:t>Throat	</a:t>
            </a:r>
            <a:r>
              <a:rPr lang="en-US" sz="2400" dirty="0" smtClean="0">
                <a:latin typeface="Arial" charset="0"/>
              </a:rPr>
              <a:t>    </a:t>
            </a:r>
            <a:r>
              <a:rPr lang="en-US" sz="2400" dirty="0" smtClean="0">
                <a:solidFill>
                  <a:srgbClr val="002060"/>
                </a:solidFill>
                <a:latin typeface="Arial" charset="0"/>
              </a:rPr>
              <a:t>: It contains </a:t>
            </a:r>
            <a:r>
              <a:rPr lang="en-US" sz="2400" dirty="0" err="1" smtClean="0">
                <a:solidFill>
                  <a:srgbClr val="002060"/>
                </a:solidFill>
                <a:latin typeface="Arial" charset="0"/>
              </a:rPr>
              <a:t>oesophagus</a:t>
            </a:r>
            <a:r>
              <a:rPr lang="en-US" sz="2400" dirty="0" smtClean="0">
                <a:solidFill>
                  <a:srgbClr val="002060"/>
                </a:solidFill>
                <a:latin typeface="Arial" charset="0"/>
              </a:rPr>
              <a:t>, pharynx, tonsils and uvula.</a:t>
            </a:r>
          </a:p>
          <a:p>
            <a:pPr eaLnBrk="1" hangingPunct="1">
              <a:lnSpc>
                <a:spcPct val="80000"/>
              </a:lnSpc>
            </a:pPr>
            <a:endParaRPr lang="en-US" sz="2400" dirty="0" smtClean="0">
              <a:latin typeface="Arial" charset="0"/>
            </a:endParaRPr>
          </a:p>
          <a:p>
            <a:pPr eaLnBrk="1" hangingPunct="1">
              <a:lnSpc>
                <a:spcPct val="80000"/>
              </a:lnSpc>
            </a:pPr>
            <a:r>
              <a:rPr lang="en-US" sz="2400" dirty="0" smtClean="0">
                <a:solidFill>
                  <a:srgbClr val="FF0000"/>
                </a:solidFill>
                <a:latin typeface="Arial" charset="0"/>
              </a:rPr>
              <a:t>External throat</a:t>
            </a:r>
            <a:r>
              <a:rPr lang="en-US" sz="2400" dirty="0" smtClean="0">
                <a:solidFill>
                  <a:srgbClr val="F39BF7"/>
                </a:solidFill>
                <a:latin typeface="Arial" charset="0"/>
              </a:rPr>
              <a:t>  </a:t>
            </a:r>
            <a:r>
              <a:rPr lang="en-US" sz="2400" dirty="0" smtClean="0">
                <a:solidFill>
                  <a:srgbClr val="002060"/>
                </a:solidFill>
                <a:latin typeface="Arial" charset="0"/>
              </a:rPr>
              <a:t>: It contains rubrics pertaining to anterior  </a:t>
            </a:r>
            <a:r>
              <a:rPr lang="en-US" sz="2400" dirty="0" err="1" smtClean="0">
                <a:solidFill>
                  <a:srgbClr val="002060"/>
                </a:solidFill>
                <a:latin typeface="Arial" charset="0"/>
              </a:rPr>
              <a:t>neck,such</a:t>
            </a:r>
            <a:r>
              <a:rPr lang="en-US" sz="2400" dirty="0" smtClean="0">
                <a:solidFill>
                  <a:srgbClr val="002060"/>
                </a:solidFill>
                <a:latin typeface="Arial" charset="0"/>
              </a:rPr>
              <a:t> as Goiter, glands,  </a:t>
            </a:r>
            <a:r>
              <a:rPr lang="en-US" sz="2400" dirty="0" err="1" smtClean="0">
                <a:solidFill>
                  <a:srgbClr val="002060"/>
                </a:solidFill>
                <a:latin typeface="Arial" charset="0"/>
              </a:rPr>
              <a:t>torticollis</a:t>
            </a:r>
            <a:r>
              <a:rPr lang="en-US" sz="2400" dirty="0" smtClean="0">
                <a:solidFill>
                  <a:srgbClr val="002060"/>
                </a:solidFill>
                <a:latin typeface="Arial" charset="0"/>
              </a:rPr>
              <a:t>.</a:t>
            </a:r>
          </a:p>
          <a:p>
            <a:pPr eaLnBrk="1" hangingPunct="1">
              <a:lnSpc>
                <a:spcPct val="80000"/>
              </a:lnSpc>
            </a:pPr>
            <a:endParaRPr lang="en-US" sz="2400" dirty="0" smtClean="0">
              <a:solidFill>
                <a:srgbClr val="FF0000"/>
              </a:solidFill>
              <a:latin typeface="Arial" charset="0"/>
            </a:endParaRPr>
          </a:p>
          <a:p>
            <a:pPr eaLnBrk="1" hangingPunct="1">
              <a:lnSpc>
                <a:spcPct val="80000"/>
              </a:lnSpc>
            </a:pPr>
            <a:r>
              <a:rPr lang="en-US" sz="2400" dirty="0" smtClean="0">
                <a:solidFill>
                  <a:srgbClr val="FF0000"/>
                </a:solidFill>
                <a:latin typeface="Arial" charset="0"/>
              </a:rPr>
              <a:t>Chest</a:t>
            </a:r>
            <a:r>
              <a:rPr lang="en-US" sz="2400" dirty="0" smtClean="0">
                <a:latin typeface="Arial" charset="0"/>
              </a:rPr>
              <a:t>	    </a:t>
            </a:r>
            <a:r>
              <a:rPr lang="en-US" sz="2400" dirty="0" smtClean="0">
                <a:solidFill>
                  <a:srgbClr val="002060"/>
                </a:solidFill>
                <a:latin typeface="Arial" charset="0"/>
              </a:rPr>
              <a:t>: It contains rubrics on lungs, heart, aorta, </a:t>
            </a:r>
            <a:r>
              <a:rPr lang="en-US" sz="2400" dirty="0" err="1" smtClean="0">
                <a:solidFill>
                  <a:srgbClr val="002060"/>
                </a:solidFill>
                <a:latin typeface="Arial" charset="0"/>
              </a:rPr>
              <a:t>sternum,Mammae</a:t>
            </a:r>
            <a:r>
              <a:rPr lang="en-US" sz="2400" dirty="0" smtClean="0">
                <a:solidFill>
                  <a:srgbClr val="002060"/>
                </a:solidFill>
                <a:latin typeface="Arial" charset="0"/>
              </a:rPr>
              <a:t>, </a:t>
            </a:r>
            <a:r>
              <a:rPr lang="en-US" sz="2400" dirty="0" err="1" smtClean="0">
                <a:solidFill>
                  <a:srgbClr val="002060"/>
                </a:solidFill>
                <a:latin typeface="Arial" charset="0"/>
              </a:rPr>
              <a:t>axilla</a:t>
            </a:r>
            <a:r>
              <a:rPr lang="en-US" sz="2400" dirty="0" smtClean="0">
                <a:solidFill>
                  <a:srgbClr val="002060"/>
                </a:solidFill>
                <a:latin typeface="Arial" charset="0"/>
              </a:rPr>
              <a:t>, diaphragm  and clavicle.</a:t>
            </a:r>
          </a:p>
          <a:p>
            <a:pPr eaLnBrk="1" hangingPunct="1">
              <a:lnSpc>
                <a:spcPct val="80000"/>
              </a:lnSpc>
            </a:pPr>
            <a:endParaRPr lang="en-US" sz="2400" dirty="0" smtClean="0">
              <a:latin typeface="Arial" charset="0"/>
            </a:endParaRPr>
          </a:p>
          <a:p>
            <a:pPr eaLnBrk="1" hangingPunct="1">
              <a:lnSpc>
                <a:spcPct val="80000"/>
              </a:lnSpc>
            </a:pPr>
            <a:r>
              <a:rPr lang="en-US" sz="2400" dirty="0" smtClean="0">
                <a:solidFill>
                  <a:srgbClr val="FF0000"/>
                </a:solidFill>
                <a:latin typeface="Arial" charset="0"/>
              </a:rPr>
              <a:t>Back      </a:t>
            </a:r>
            <a:r>
              <a:rPr lang="en-US" sz="2400" dirty="0" smtClean="0">
                <a:latin typeface="Arial" charset="0"/>
              </a:rPr>
              <a:t>         : </a:t>
            </a:r>
            <a:r>
              <a:rPr lang="en-US" sz="2400" dirty="0" smtClean="0">
                <a:solidFill>
                  <a:srgbClr val="002060"/>
                </a:solidFill>
                <a:latin typeface="Arial" charset="0"/>
              </a:rPr>
              <a:t>It contains rubrics on cervical, dorsal (posterior chest, Lumbar, sacral, coccyx, spine.</a:t>
            </a:r>
          </a:p>
          <a:p>
            <a:pPr eaLnBrk="1" hangingPunct="1">
              <a:lnSpc>
                <a:spcPct val="80000"/>
              </a:lnSpc>
              <a:buFontTx/>
              <a:buNone/>
            </a:pPr>
            <a:endParaRPr lang="en-US" sz="2400" dirty="0" smtClean="0">
              <a:latin typeface="Arial" charset="0"/>
            </a:endParaRPr>
          </a:p>
          <a:p>
            <a:pPr eaLnBrk="1" hangingPunct="1">
              <a:lnSpc>
                <a:spcPct val="80000"/>
              </a:lnSpc>
            </a:pPr>
            <a:endParaRPr lang="en-US" sz="2400" dirty="0" smtClean="0"/>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47459">
                                            <p:txEl>
                                              <p:pRg st="2" end="2"/>
                                            </p:txEl>
                                          </p:spTgt>
                                        </p:tgtEl>
                                        <p:attrNameLst>
                                          <p:attrName>style.visibility</p:attrName>
                                        </p:attrNameLst>
                                      </p:cBhvr>
                                      <p:to>
                                        <p:strVal val="visible"/>
                                      </p:to>
                                    </p:set>
                                    <p:animEffect transition="in" filter="randombar(horizontal)">
                                      <p:cBhvr>
                                        <p:cTn id="7" dur="500"/>
                                        <p:tgtEl>
                                          <p:spTgt spid="147459">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47459">
                                            <p:txEl>
                                              <p:pRg st="4" end="4"/>
                                            </p:txEl>
                                          </p:spTgt>
                                        </p:tgtEl>
                                        <p:attrNameLst>
                                          <p:attrName>style.visibility</p:attrName>
                                        </p:attrNameLst>
                                      </p:cBhvr>
                                      <p:to>
                                        <p:strVal val="visible"/>
                                      </p:to>
                                    </p:set>
                                    <p:animEffect transition="in" filter="randombar(horizontal)">
                                      <p:cBhvr>
                                        <p:cTn id="12" dur="500"/>
                                        <p:tgtEl>
                                          <p:spTgt spid="147459">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47459">
                                            <p:txEl>
                                              <p:pRg st="6" end="6"/>
                                            </p:txEl>
                                          </p:spTgt>
                                        </p:tgtEl>
                                        <p:attrNameLst>
                                          <p:attrName>style.visibility</p:attrName>
                                        </p:attrNameLst>
                                      </p:cBhvr>
                                      <p:to>
                                        <p:strVal val="visible"/>
                                      </p:to>
                                    </p:set>
                                    <p:animEffect transition="in" filter="randombar(horizontal)">
                                      <p:cBhvr>
                                        <p:cTn id="17" dur="500"/>
                                        <p:tgtEl>
                                          <p:spTgt spid="147459">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147459">
                                            <p:txEl>
                                              <p:pRg st="8" end="8"/>
                                            </p:txEl>
                                          </p:spTgt>
                                        </p:tgtEl>
                                        <p:attrNameLst>
                                          <p:attrName>style.visibility</p:attrName>
                                        </p:attrNameLst>
                                      </p:cBhvr>
                                      <p:to>
                                        <p:strVal val="visible"/>
                                      </p:to>
                                    </p:set>
                                    <p:animEffect transition="in" filter="randombar(horizontal)">
                                      <p:cBhvr>
                                        <p:cTn id="22" dur="500"/>
                                        <p:tgtEl>
                                          <p:spTgt spid="147459">
                                            <p:txEl>
                                              <p:pRg st="8" end="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147459">
                                            <p:txEl>
                                              <p:pRg st="10" end="10"/>
                                            </p:txEl>
                                          </p:spTgt>
                                        </p:tgtEl>
                                        <p:attrNameLst>
                                          <p:attrName>style.visibility</p:attrName>
                                        </p:attrNameLst>
                                      </p:cBhvr>
                                      <p:to>
                                        <p:strVal val="visible"/>
                                      </p:to>
                                    </p:set>
                                    <p:animEffect transition="in" filter="randombar(horizontal)">
                                      <p:cBhvr>
                                        <p:cTn id="27" dur="500"/>
                                        <p:tgtEl>
                                          <p:spTgt spid="14745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59" grpId="0" build="p"/>
    </p:bldLst>
  </p:timing>
</p:sld>
</file>

<file path=ppt/slides/slide16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8483" name="Rectangle 3"/>
          <p:cNvSpPr>
            <a:spLocks noGrp="1" noChangeArrowheads="1"/>
          </p:cNvSpPr>
          <p:nvPr>
            <p:ph type="body" idx="1"/>
          </p:nvPr>
        </p:nvSpPr>
        <p:spPr>
          <a:xfrm>
            <a:off x="685800" y="533400"/>
            <a:ext cx="7772400" cy="5715000"/>
          </a:xfrm>
        </p:spPr>
        <p:txBody>
          <a:bodyPr>
            <a:normAutofit lnSpcReduction="10000"/>
          </a:bodyPr>
          <a:lstStyle/>
          <a:p>
            <a:pPr eaLnBrk="1" hangingPunct="1">
              <a:lnSpc>
                <a:spcPct val="80000"/>
              </a:lnSpc>
            </a:pPr>
            <a:r>
              <a:rPr lang="en-US" sz="2400" dirty="0" smtClean="0">
                <a:solidFill>
                  <a:srgbClr val="FF0000"/>
                </a:solidFill>
                <a:latin typeface="Arial" charset="0"/>
              </a:rPr>
              <a:t>Abdomen	</a:t>
            </a:r>
            <a:r>
              <a:rPr lang="en-US" sz="2400" dirty="0" smtClean="0">
                <a:solidFill>
                  <a:srgbClr val="002060"/>
                </a:solidFill>
                <a:latin typeface="Arial" charset="0"/>
              </a:rPr>
              <a:t>: It contains rubrics on hypochondria,       </a:t>
            </a:r>
          </a:p>
          <a:p>
            <a:pPr eaLnBrk="1" hangingPunct="1">
              <a:lnSpc>
                <a:spcPct val="80000"/>
              </a:lnSpc>
              <a:buFontTx/>
              <a:buNone/>
            </a:pPr>
            <a:r>
              <a:rPr lang="en-US" sz="2400" dirty="0" smtClean="0">
                <a:solidFill>
                  <a:srgbClr val="002060"/>
                </a:solidFill>
                <a:latin typeface="Arial" charset="0"/>
              </a:rPr>
              <a:t>                        </a:t>
            </a:r>
            <a:r>
              <a:rPr lang="en-US" sz="2400" dirty="0" err="1" smtClean="0">
                <a:solidFill>
                  <a:srgbClr val="002060"/>
                </a:solidFill>
                <a:latin typeface="Arial" charset="0"/>
              </a:rPr>
              <a:t>hypogastrium,Illiac</a:t>
            </a:r>
            <a:r>
              <a:rPr lang="en-US" sz="2400" dirty="0" smtClean="0">
                <a:solidFill>
                  <a:srgbClr val="002060"/>
                </a:solidFill>
                <a:latin typeface="Arial" charset="0"/>
              </a:rPr>
              <a:t>, </a:t>
            </a:r>
            <a:r>
              <a:rPr lang="en-US" sz="2400" dirty="0" err="1" smtClean="0">
                <a:solidFill>
                  <a:srgbClr val="002060"/>
                </a:solidFill>
                <a:latin typeface="Arial" charset="0"/>
              </a:rPr>
              <a:t>ilium</a:t>
            </a:r>
            <a:r>
              <a:rPr lang="en-US" sz="2400" dirty="0" smtClean="0">
                <a:solidFill>
                  <a:srgbClr val="002060"/>
                </a:solidFill>
                <a:latin typeface="Arial" charset="0"/>
              </a:rPr>
              <a:t>, inguinal region,  </a:t>
            </a:r>
          </a:p>
          <a:p>
            <a:pPr eaLnBrk="1" hangingPunct="1">
              <a:lnSpc>
                <a:spcPct val="80000"/>
              </a:lnSpc>
              <a:buFontTx/>
              <a:buNone/>
            </a:pPr>
            <a:r>
              <a:rPr lang="en-US" sz="2400" dirty="0" smtClean="0">
                <a:solidFill>
                  <a:srgbClr val="002060"/>
                </a:solidFill>
                <a:latin typeface="Arial" charset="0"/>
              </a:rPr>
              <a:t>                        liver, spleen, umbilicus</a:t>
            </a:r>
          </a:p>
          <a:p>
            <a:pPr eaLnBrk="1" hangingPunct="1">
              <a:lnSpc>
                <a:spcPct val="80000"/>
              </a:lnSpc>
            </a:pPr>
            <a:r>
              <a:rPr lang="en-US" sz="2400" dirty="0" smtClean="0">
                <a:solidFill>
                  <a:srgbClr val="FF0000"/>
                </a:solidFill>
                <a:latin typeface="Arial" charset="0"/>
              </a:rPr>
              <a:t>Rectum	</a:t>
            </a:r>
            <a:r>
              <a:rPr lang="en-US" sz="2400" dirty="0" smtClean="0">
                <a:solidFill>
                  <a:srgbClr val="002060"/>
                </a:solidFill>
                <a:latin typeface="Arial" charset="0"/>
              </a:rPr>
              <a:t>: It contains rubrics on anus and perineum.</a:t>
            </a:r>
          </a:p>
          <a:p>
            <a:pPr eaLnBrk="1" hangingPunct="1">
              <a:lnSpc>
                <a:spcPct val="80000"/>
              </a:lnSpc>
            </a:pPr>
            <a:endParaRPr lang="en-US" sz="2400" dirty="0" smtClean="0">
              <a:latin typeface="Arial" charset="0"/>
            </a:endParaRPr>
          </a:p>
          <a:p>
            <a:pPr eaLnBrk="1" hangingPunct="1">
              <a:lnSpc>
                <a:spcPct val="80000"/>
              </a:lnSpc>
              <a:buFontTx/>
              <a:buNone/>
            </a:pPr>
            <a:r>
              <a:rPr lang="en-US" sz="2400" dirty="0" smtClean="0">
                <a:latin typeface="Arial" charset="0"/>
              </a:rPr>
              <a:t>	</a:t>
            </a:r>
            <a:r>
              <a:rPr lang="en-US" sz="2400" b="1" dirty="0" smtClean="0">
                <a:solidFill>
                  <a:srgbClr val="002060"/>
                </a:solidFill>
                <a:latin typeface="Arial" charset="0"/>
              </a:rPr>
              <a:t>Other chapters like Ear, Eyes, Face, Nose, Stomach, Extremities, Skin Larynx and Trachea, Mouth, Teeth, Genitalia and Urinary organs, contain rubrics relating to these parts.</a:t>
            </a:r>
          </a:p>
          <a:p>
            <a:pPr eaLnBrk="1" hangingPunct="1">
              <a:lnSpc>
                <a:spcPct val="80000"/>
              </a:lnSpc>
              <a:buFontTx/>
              <a:buNone/>
            </a:pPr>
            <a:r>
              <a:rPr lang="en-US" sz="2400" b="1" dirty="0" smtClean="0">
                <a:solidFill>
                  <a:srgbClr val="002060"/>
                </a:solidFill>
                <a:latin typeface="Arial" charset="0"/>
              </a:rPr>
              <a:t>	Discharges such as Stool, Perspiration, Urine, Expectoration, are given as separate chapters.  Generals are found under Mind, Sleep and Generalities.  Some conditions like-Vertigo, Cough, Chill, Fever, Vision and Hearing are given as separate chapters.  In the repertory, systems are not given separately, but symptoms related to them are given under the parts.  Rubrics have been arranged alphabetically in all chapters.</a:t>
            </a:r>
          </a:p>
          <a:p>
            <a:pPr eaLnBrk="1" hangingPunct="1">
              <a:lnSpc>
                <a:spcPct val="80000"/>
              </a:lnSpc>
            </a:pPr>
            <a:endParaRPr lang="en-US" sz="2400" dirty="0" smtClean="0"/>
          </a:p>
        </p:txBody>
      </p:sp>
      <p:sp>
        <p:nvSpPr>
          <p:cNvPr id="4" name="Footer Placeholder 3"/>
          <p:cNvSpPr>
            <a:spLocks noGrp="1"/>
          </p:cNvSpPr>
          <p:nvPr>
            <p:ph type="ftr" sz="quarter" idx="11"/>
          </p:nvPr>
        </p:nvSpPr>
        <p:spPr/>
        <p:txBody>
          <a:bodyPr/>
          <a:lstStyle/>
          <a:p>
            <a:r>
              <a:rPr lang="en-US" smtClean="0"/>
              <a:t>SKHMC DEPT.of.REPERTORY</a:t>
            </a:r>
            <a:endParaRPr lang="en-US"/>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8483">
                                            <p:txEl>
                                              <p:pRg st="0" end="0"/>
                                            </p:txEl>
                                          </p:spTgt>
                                        </p:tgtEl>
                                        <p:attrNameLst>
                                          <p:attrName>style.visibility</p:attrName>
                                        </p:attrNameLst>
                                      </p:cBhvr>
                                      <p:to>
                                        <p:strVal val="visible"/>
                                      </p:to>
                                    </p:set>
                                    <p:animEffect transition="in" filter="wipe(left)">
                                      <p:cBhvr>
                                        <p:cTn id="7" dur="500"/>
                                        <p:tgtEl>
                                          <p:spTgt spid="1484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8483">
                                            <p:txEl>
                                              <p:pRg st="1" end="1"/>
                                            </p:txEl>
                                          </p:spTgt>
                                        </p:tgtEl>
                                        <p:attrNameLst>
                                          <p:attrName>style.visibility</p:attrName>
                                        </p:attrNameLst>
                                      </p:cBhvr>
                                      <p:to>
                                        <p:strVal val="visible"/>
                                      </p:to>
                                    </p:set>
                                    <p:animEffect transition="in" filter="wipe(left)">
                                      <p:cBhvr>
                                        <p:cTn id="12" dur="500"/>
                                        <p:tgtEl>
                                          <p:spTgt spid="14848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8483">
                                            <p:txEl>
                                              <p:pRg st="2" end="2"/>
                                            </p:txEl>
                                          </p:spTgt>
                                        </p:tgtEl>
                                        <p:attrNameLst>
                                          <p:attrName>style.visibility</p:attrName>
                                        </p:attrNameLst>
                                      </p:cBhvr>
                                      <p:to>
                                        <p:strVal val="visible"/>
                                      </p:to>
                                    </p:set>
                                    <p:animEffect transition="in" filter="wipe(left)">
                                      <p:cBhvr>
                                        <p:cTn id="17" dur="500"/>
                                        <p:tgtEl>
                                          <p:spTgt spid="14848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48483">
                                            <p:txEl>
                                              <p:pRg st="3" end="3"/>
                                            </p:txEl>
                                          </p:spTgt>
                                        </p:tgtEl>
                                        <p:attrNameLst>
                                          <p:attrName>style.visibility</p:attrName>
                                        </p:attrNameLst>
                                      </p:cBhvr>
                                      <p:to>
                                        <p:strVal val="visible"/>
                                      </p:to>
                                    </p:set>
                                    <p:animEffect transition="in" filter="wipe(left)">
                                      <p:cBhvr>
                                        <p:cTn id="22" dur="500"/>
                                        <p:tgtEl>
                                          <p:spTgt spid="14848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48483">
                                            <p:txEl>
                                              <p:pRg st="5" end="5"/>
                                            </p:txEl>
                                          </p:spTgt>
                                        </p:tgtEl>
                                        <p:attrNameLst>
                                          <p:attrName>style.visibility</p:attrName>
                                        </p:attrNameLst>
                                      </p:cBhvr>
                                      <p:to>
                                        <p:strVal val="visible"/>
                                      </p:to>
                                    </p:set>
                                    <p:animEffect transition="in" filter="wipe(left)">
                                      <p:cBhvr>
                                        <p:cTn id="27" dur="500"/>
                                        <p:tgtEl>
                                          <p:spTgt spid="14848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48483">
                                            <p:txEl>
                                              <p:pRg st="6" end="6"/>
                                            </p:txEl>
                                          </p:spTgt>
                                        </p:tgtEl>
                                        <p:attrNameLst>
                                          <p:attrName>style.visibility</p:attrName>
                                        </p:attrNameLst>
                                      </p:cBhvr>
                                      <p:to>
                                        <p:strVal val="visible"/>
                                      </p:to>
                                    </p:set>
                                    <p:animEffect transition="in" filter="wipe(left)">
                                      <p:cBhvr>
                                        <p:cTn id="32" dur="500"/>
                                        <p:tgtEl>
                                          <p:spTgt spid="14848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483" grpId="0" build="p"/>
    </p:bldLst>
  </p:timing>
</p:sld>
</file>

<file path=ppt/slides/slide16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9507" name="Rectangle 3"/>
          <p:cNvSpPr>
            <a:spLocks noGrp="1" noChangeArrowheads="1"/>
          </p:cNvSpPr>
          <p:nvPr>
            <p:ph type="body" idx="1"/>
          </p:nvPr>
        </p:nvSpPr>
        <p:spPr>
          <a:xfrm>
            <a:off x="533400" y="609600"/>
            <a:ext cx="7772400" cy="5638800"/>
          </a:xfrm>
        </p:spPr>
        <p:txBody>
          <a:bodyPr>
            <a:normAutofit lnSpcReduction="10000"/>
          </a:bodyPr>
          <a:lstStyle/>
          <a:p>
            <a:pPr eaLnBrk="1" hangingPunct="1">
              <a:lnSpc>
                <a:spcPct val="80000"/>
              </a:lnSpc>
              <a:buFontTx/>
              <a:buNone/>
            </a:pPr>
            <a:r>
              <a:rPr lang="en-US" sz="2400" b="1" dirty="0" smtClean="0">
                <a:solidFill>
                  <a:srgbClr val="002060"/>
                </a:solidFill>
                <a:latin typeface="Arial" charset="0"/>
              </a:rPr>
              <a:t>The chapters in Kent’s repertory are given in the following order.</a:t>
            </a:r>
          </a:p>
          <a:p>
            <a:pPr eaLnBrk="1" hangingPunct="1">
              <a:lnSpc>
                <a:spcPct val="80000"/>
              </a:lnSpc>
            </a:pPr>
            <a:endParaRPr lang="en-US" sz="2400" dirty="0" smtClean="0">
              <a:latin typeface="Arial" charset="0"/>
            </a:endParaRPr>
          </a:p>
          <a:p>
            <a:pPr eaLnBrk="1" hangingPunct="1">
              <a:lnSpc>
                <a:spcPct val="80000"/>
              </a:lnSpc>
              <a:buFont typeface="Wingdings" pitchFamily="2" charset="2"/>
              <a:buAutoNum type="arabicPeriod"/>
            </a:pPr>
            <a:r>
              <a:rPr lang="en-US" sz="2400" b="1" dirty="0" smtClean="0">
                <a:solidFill>
                  <a:srgbClr val="C00000"/>
                </a:solidFill>
                <a:latin typeface="Arial" charset="0"/>
              </a:rPr>
              <a:t>Mind</a:t>
            </a:r>
          </a:p>
          <a:p>
            <a:pPr eaLnBrk="1" hangingPunct="1">
              <a:lnSpc>
                <a:spcPct val="80000"/>
              </a:lnSpc>
              <a:buFont typeface="Wingdings" pitchFamily="2" charset="2"/>
              <a:buAutoNum type="arabicPeriod"/>
            </a:pPr>
            <a:r>
              <a:rPr lang="en-US" sz="2400" b="1" dirty="0" smtClean="0">
                <a:solidFill>
                  <a:srgbClr val="C00000"/>
                </a:solidFill>
                <a:latin typeface="Arial" charset="0"/>
              </a:rPr>
              <a:t>Vertigo</a:t>
            </a:r>
          </a:p>
          <a:p>
            <a:pPr eaLnBrk="1" hangingPunct="1">
              <a:lnSpc>
                <a:spcPct val="80000"/>
              </a:lnSpc>
              <a:buFont typeface="Wingdings" pitchFamily="2" charset="2"/>
              <a:buAutoNum type="arabicPeriod"/>
            </a:pPr>
            <a:r>
              <a:rPr lang="en-US" sz="2400" b="1" dirty="0" smtClean="0">
                <a:solidFill>
                  <a:srgbClr val="C00000"/>
                </a:solidFill>
                <a:latin typeface="Arial" charset="0"/>
              </a:rPr>
              <a:t>Head</a:t>
            </a:r>
          </a:p>
          <a:p>
            <a:pPr eaLnBrk="1" hangingPunct="1">
              <a:lnSpc>
                <a:spcPct val="80000"/>
              </a:lnSpc>
              <a:buFont typeface="Wingdings" pitchFamily="2" charset="2"/>
              <a:buAutoNum type="arabicPeriod"/>
            </a:pPr>
            <a:r>
              <a:rPr lang="en-US" sz="2400" b="1" dirty="0" smtClean="0">
                <a:solidFill>
                  <a:srgbClr val="C00000"/>
                </a:solidFill>
                <a:latin typeface="Arial" charset="0"/>
              </a:rPr>
              <a:t>Eye</a:t>
            </a:r>
          </a:p>
          <a:p>
            <a:pPr eaLnBrk="1" hangingPunct="1">
              <a:lnSpc>
                <a:spcPct val="80000"/>
              </a:lnSpc>
              <a:buFont typeface="Wingdings" pitchFamily="2" charset="2"/>
              <a:buAutoNum type="arabicPeriod"/>
            </a:pPr>
            <a:r>
              <a:rPr lang="en-US" sz="2400" b="1" dirty="0" smtClean="0">
                <a:solidFill>
                  <a:srgbClr val="C00000"/>
                </a:solidFill>
                <a:latin typeface="Arial" charset="0"/>
              </a:rPr>
              <a:t>Vision</a:t>
            </a:r>
          </a:p>
          <a:p>
            <a:pPr eaLnBrk="1" hangingPunct="1">
              <a:lnSpc>
                <a:spcPct val="80000"/>
              </a:lnSpc>
              <a:buFont typeface="Wingdings" pitchFamily="2" charset="2"/>
              <a:buAutoNum type="arabicPeriod"/>
            </a:pPr>
            <a:r>
              <a:rPr lang="en-US" sz="2400" b="1" dirty="0" smtClean="0">
                <a:solidFill>
                  <a:srgbClr val="C00000"/>
                </a:solidFill>
                <a:latin typeface="Arial" charset="0"/>
              </a:rPr>
              <a:t>Ear</a:t>
            </a:r>
          </a:p>
          <a:p>
            <a:pPr eaLnBrk="1" hangingPunct="1">
              <a:lnSpc>
                <a:spcPct val="80000"/>
              </a:lnSpc>
              <a:buFont typeface="Wingdings" pitchFamily="2" charset="2"/>
              <a:buAutoNum type="arabicPeriod"/>
            </a:pPr>
            <a:r>
              <a:rPr lang="en-US" sz="2400" b="1" dirty="0" smtClean="0">
                <a:solidFill>
                  <a:srgbClr val="C00000"/>
                </a:solidFill>
                <a:latin typeface="Arial" charset="0"/>
              </a:rPr>
              <a:t>Hearing</a:t>
            </a:r>
          </a:p>
          <a:p>
            <a:pPr eaLnBrk="1" hangingPunct="1">
              <a:lnSpc>
                <a:spcPct val="80000"/>
              </a:lnSpc>
              <a:buFont typeface="Wingdings" pitchFamily="2" charset="2"/>
              <a:buAutoNum type="arabicPeriod"/>
            </a:pPr>
            <a:r>
              <a:rPr lang="en-US" sz="2400" b="1" dirty="0" smtClean="0">
                <a:solidFill>
                  <a:srgbClr val="C00000"/>
                </a:solidFill>
                <a:latin typeface="Arial" charset="0"/>
              </a:rPr>
              <a:t>Nose</a:t>
            </a:r>
          </a:p>
          <a:p>
            <a:pPr eaLnBrk="1" hangingPunct="1">
              <a:lnSpc>
                <a:spcPct val="80000"/>
              </a:lnSpc>
              <a:buFont typeface="Wingdings" pitchFamily="2" charset="2"/>
              <a:buAutoNum type="arabicPeriod"/>
            </a:pPr>
            <a:r>
              <a:rPr lang="en-US" sz="2400" b="1" dirty="0" smtClean="0">
                <a:solidFill>
                  <a:srgbClr val="C00000"/>
                </a:solidFill>
                <a:latin typeface="Arial" charset="0"/>
              </a:rPr>
              <a:t>Face</a:t>
            </a:r>
          </a:p>
          <a:p>
            <a:pPr eaLnBrk="1" hangingPunct="1">
              <a:lnSpc>
                <a:spcPct val="80000"/>
              </a:lnSpc>
              <a:buFont typeface="Wingdings" pitchFamily="2" charset="2"/>
              <a:buAutoNum type="arabicPeriod"/>
            </a:pPr>
            <a:r>
              <a:rPr lang="en-US" sz="2400" b="1" dirty="0" smtClean="0">
                <a:solidFill>
                  <a:srgbClr val="C00000"/>
                </a:solidFill>
                <a:latin typeface="Arial" charset="0"/>
              </a:rPr>
              <a:t>Mouth</a:t>
            </a:r>
          </a:p>
          <a:p>
            <a:pPr eaLnBrk="1" hangingPunct="1">
              <a:lnSpc>
                <a:spcPct val="80000"/>
              </a:lnSpc>
              <a:buFont typeface="Wingdings" pitchFamily="2" charset="2"/>
              <a:buAutoNum type="arabicPeriod"/>
            </a:pPr>
            <a:r>
              <a:rPr lang="en-US" sz="2400" b="1" dirty="0" smtClean="0">
                <a:solidFill>
                  <a:srgbClr val="C00000"/>
                </a:solidFill>
                <a:latin typeface="Arial" charset="0"/>
              </a:rPr>
              <a:t>Teeth</a:t>
            </a:r>
          </a:p>
          <a:p>
            <a:pPr eaLnBrk="1" hangingPunct="1">
              <a:lnSpc>
                <a:spcPct val="80000"/>
              </a:lnSpc>
              <a:buFont typeface="Wingdings" pitchFamily="2" charset="2"/>
              <a:buAutoNum type="arabicPeriod"/>
            </a:pPr>
            <a:r>
              <a:rPr lang="en-US" sz="2400" b="1" dirty="0" smtClean="0">
                <a:solidFill>
                  <a:srgbClr val="C00000"/>
                </a:solidFill>
                <a:latin typeface="Arial" charset="0"/>
              </a:rPr>
              <a:t>Throat</a:t>
            </a:r>
          </a:p>
          <a:p>
            <a:pPr eaLnBrk="1" hangingPunct="1">
              <a:lnSpc>
                <a:spcPct val="80000"/>
              </a:lnSpc>
              <a:buFont typeface="Wingdings" pitchFamily="2" charset="2"/>
              <a:buAutoNum type="arabicPeriod"/>
            </a:pPr>
            <a:r>
              <a:rPr lang="en-US" sz="2400" b="1" dirty="0" smtClean="0">
                <a:solidFill>
                  <a:srgbClr val="C00000"/>
                </a:solidFill>
                <a:latin typeface="Arial" charset="0"/>
              </a:rPr>
              <a:t>External throat</a:t>
            </a:r>
          </a:p>
          <a:p>
            <a:pPr eaLnBrk="1" hangingPunct="1">
              <a:lnSpc>
                <a:spcPct val="80000"/>
              </a:lnSpc>
              <a:buFont typeface="Wingdings" pitchFamily="2" charset="2"/>
              <a:buAutoNum type="arabicPeriod"/>
            </a:pPr>
            <a:r>
              <a:rPr lang="en-US" sz="2400" b="1" dirty="0" smtClean="0">
                <a:solidFill>
                  <a:srgbClr val="C00000"/>
                </a:solidFill>
                <a:latin typeface="Arial" charset="0"/>
              </a:rPr>
              <a:t>Stomach</a:t>
            </a:r>
          </a:p>
          <a:p>
            <a:pPr eaLnBrk="1" hangingPunct="1">
              <a:lnSpc>
                <a:spcPct val="80000"/>
              </a:lnSpc>
            </a:pPr>
            <a:endParaRPr lang="en-US" sz="2400" dirty="0" smtClean="0">
              <a:latin typeface="Arial" charset="0"/>
            </a:endParaRPr>
          </a:p>
          <a:p>
            <a:pPr eaLnBrk="1" hangingPunct="1">
              <a:lnSpc>
                <a:spcPct val="80000"/>
              </a:lnSpc>
            </a:pPr>
            <a:endParaRPr lang="en-US" sz="2000" dirty="0" smtClean="0"/>
          </a:p>
        </p:txBody>
      </p:sp>
      <p:sp>
        <p:nvSpPr>
          <p:cNvPr id="4" name="Footer Placeholder 3"/>
          <p:cNvSpPr>
            <a:spLocks noGrp="1"/>
          </p:cNvSpPr>
          <p:nvPr>
            <p:ph type="ftr" sz="quarter" idx="11"/>
          </p:nvPr>
        </p:nvSpPr>
        <p:spPr/>
        <p:txBody>
          <a:bodyPr/>
          <a:lstStyle/>
          <a:p>
            <a:r>
              <a:rPr lang="en-US" smtClean="0"/>
              <a:t>SKHMC DEPT.of.REPERTORY</a:t>
            </a:r>
            <a:endParaRPr lang="en-US"/>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4" presetClass="entr" presetSubtype="0" fill="hold" grpId="0" nodeType="clickEffect">
                                  <p:stCondLst>
                                    <p:cond delay="0"/>
                                  </p:stCondLst>
                                  <p:childTnLst>
                                    <p:set>
                                      <p:cBhvr>
                                        <p:cTn id="6" dur="1" fill="hold">
                                          <p:stCondLst>
                                            <p:cond delay="0"/>
                                          </p:stCondLst>
                                        </p:cTn>
                                        <p:tgtEl>
                                          <p:spTgt spid="149507">
                                            <p:txEl>
                                              <p:pRg st="0" end="0"/>
                                            </p:txEl>
                                          </p:spTgt>
                                        </p:tgtEl>
                                        <p:attrNameLst>
                                          <p:attrName>style.visibility</p:attrName>
                                        </p:attrNameLst>
                                      </p:cBhvr>
                                      <p:to>
                                        <p:strVal val="visible"/>
                                      </p:to>
                                    </p:set>
                                    <p:animEffect transition="in" filter="fade">
                                      <p:cBhvr>
                                        <p:cTn id="7" dur="500"/>
                                        <p:tgtEl>
                                          <p:spTgt spid="149507">
                                            <p:txEl>
                                              <p:pRg st="0" end="0"/>
                                            </p:txEl>
                                          </p:spTgt>
                                        </p:tgtEl>
                                      </p:cBhvr>
                                    </p:animEffect>
                                    <p:anim calcmode="lin" valueType="num">
                                      <p:cBhvr>
                                        <p:cTn id="8" dur="500" fill="hold"/>
                                        <p:tgtEl>
                                          <p:spTgt spid="149507">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149507">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49507">
                                            <p:txEl>
                                              <p:pRg st="2" end="2"/>
                                            </p:txEl>
                                          </p:spTgt>
                                        </p:tgtEl>
                                        <p:attrNameLst>
                                          <p:attrName>style.visibility</p:attrName>
                                        </p:attrNameLst>
                                      </p:cBhvr>
                                      <p:to>
                                        <p:strVal val="visible"/>
                                      </p:to>
                                    </p:set>
                                    <p:animEffect transition="in" filter="fade">
                                      <p:cBhvr>
                                        <p:cTn id="14" dur="500"/>
                                        <p:tgtEl>
                                          <p:spTgt spid="149507">
                                            <p:txEl>
                                              <p:pRg st="2" end="2"/>
                                            </p:txEl>
                                          </p:spTgt>
                                        </p:tgtEl>
                                      </p:cBhvr>
                                    </p:animEffect>
                                    <p:anim calcmode="lin" valueType="num">
                                      <p:cBhvr>
                                        <p:cTn id="15" dur="500" fill="hold"/>
                                        <p:tgtEl>
                                          <p:spTgt spid="149507">
                                            <p:txEl>
                                              <p:pRg st="2" end="2"/>
                                            </p:txEl>
                                          </p:spTgt>
                                        </p:tgtEl>
                                        <p:attrNameLst>
                                          <p:attrName>ppt_x</p:attrName>
                                        </p:attrNameLst>
                                      </p:cBhvr>
                                      <p:tavLst>
                                        <p:tav tm="0">
                                          <p:val>
                                            <p:strVal val="#ppt_x"/>
                                          </p:val>
                                        </p:tav>
                                        <p:tav tm="100000">
                                          <p:val>
                                            <p:strVal val="#ppt_x"/>
                                          </p:val>
                                        </p:tav>
                                      </p:tavLst>
                                    </p:anim>
                                    <p:anim calcmode="lin" valueType="num">
                                      <p:cBhvr>
                                        <p:cTn id="16" dur="500" fill="hold"/>
                                        <p:tgtEl>
                                          <p:spTgt spid="149507">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149507">
                                            <p:txEl>
                                              <p:pRg st="3" end="3"/>
                                            </p:txEl>
                                          </p:spTgt>
                                        </p:tgtEl>
                                        <p:attrNameLst>
                                          <p:attrName>style.visibility</p:attrName>
                                        </p:attrNameLst>
                                      </p:cBhvr>
                                      <p:to>
                                        <p:strVal val="visible"/>
                                      </p:to>
                                    </p:set>
                                    <p:animEffect transition="in" filter="fade">
                                      <p:cBhvr>
                                        <p:cTn id="21" dur="500"/>
                                        <p:tgtEl>
                                          <p:spTgt spid="149507">
                                            <p:txEl>
                                              <p:pRg st="3" end="3"/>
                                            </p:txEl>
                                          </p:spTgt>
                                        </p:tgtEl>
                                      </p:cBhvr>
                                    </p:animEffect>
                                    <p:anim calcmode="lin" valueType="num">
                                      <p:cBhvr>
                                        <p:cTn id="22" dur="500" fill="hold"/>
                                        <p:tgtEl>
                                          <p:spTgt spid="149507">
                                            <p:txEl>
                                              <p:pRg st="3" end="3"/>
                                            </p:txEl>
                                          </p:spTgt>
                                        </p:tgtEl>
                                        <p:attrNameLst>
                                          <p:attrName>ppt_x</p:attrName>
                                        </p:attrNameLst>
                                      </p:cBhvr>
                                      <p:tavLst>
                                        <p:tav tm="0">
                                          <p:val>
                                            <p:strVal val="#ppt_x"/>
                                          </p:val>
                                        </p:tav>
                                        <p:tav tm="100000">
                                          <p:val>
                                            <p:strVal val="#ppt_x"/>
                                          </p:val>
                                        </p:tav>
                                      </p:tavLst>
                                    </p:anim>
                                    <p:anim calcmode="lin" valueType="num">
                                      <p:cBhvr>
                                        <p:cTn id="23" dur="500" fill="hold"/>
                                        <p:tgtEl>
                                          <p:spTgt spid="149507">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149507">
                                            <p:txEl>
                                              <p:pRg st="4" end="4"/>
                                            </p:txEl>
                                          </p:spTgt>
                                        </p:tgtEl>
                                        <p:attrNameLst>
                                          <p:attrName>style.visibility</p:attrName>
                                        </p:attrNameLst>
                                      </p:cBhvr>
                                      <p:to>
                                        <p:strVal val="visible"/>
                                      </p:to>
                                    </p:set>
                                    <p:animEffect transition="in" filter="fade">
                                      <p:cBhvr>
                                        <p:cTn id="28" dur="500"/>
                                        <p:tgtEl>
                                          <p:spTgt spid="149507">
                                            <p:txEl>
                                              <p:pRg st="4" end="4"/>
                                            </p:txEl>
                                          </p:spTgt>
                                        </p:tgtEl>
                                      </p:cBhvr>
                                    </p:animEffect>
                                    <p:anim calcmode="lin" valueType="num">
                                      <p:cBhvr>
                                        <p:cTn id="29" dur="500" fill="hold"/>
                                        <p:tgtEl>
                                          <p:spTgt spid="149507">
                                            <p:txEl>
                                              <p:pRg st="4" end="4"/>
                                            </p:txEl>
                                          </p:spTgt>
                                        </p:tgtEl>
                                        <p:attrNameLst>
                                          <p:attrName>ppt_x</p:attrName>
                                        </p:attrNameLst>
                                      </p:cBhvr>
                                      <p:tavLst>
                                        <p:tav tm="0">
                                          <p:val>
                                            <p:strVal val="#ppt_x"/>
                                          </p:val>
                                        </p:tav>
                                        <p:tav tm="100000">
                                          <p:val>
                                            <p:strVal val="#ppt_x"/>
                                          </p:val>
                                        </p:tav>
                                      </p:tavLst>
                                    </p:anim>
                                    <p:anim calcmode="lin" valueType="num">
                                      <p:cBhvr>
                                        <p:cTn id="30" dur="500" fill="hold"/>
                                        <p:tgtEl>
                                          <p:spTgt spid="149507">
                                            <p:txEl>
                                              <p:pRg st="4" end="4"/>
                                            </p:txEl>
                                          </p:spTgt>
                                        </p:tgtEl>
                                        <p:attrNameLst>
                                          <p:attrName>ppt_y</p:attrName>
                                        </p:attrNameLst>
                                      </p:cBhvr>
                                      <p:tavLst>
                                        <p:tav tm="0">
                                          <p:val>
                                            <p:strVal val="#ppt_y+.05"/>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149507">
                                            <p:txEl>
                                              <p:pRg st="5" end="5"/>
                                            </p:txEl>
                                          </p:spTgt>
                                        </p:tgtEl>
                                        <p:attrNameLst>
                                          <p:attrName>style.visibility</p:attrName>
                                        </p:attrNameLst>
                                      </p:cBhvr>
                                      <p:to>
                                        <p:strVal val="visible"/>
                                      </p:to>
                                    </p:set>
                                    <p:animEffect transition="in" filter="fade">
                                      <p:cBhvr>
                                        <p:cTn id="35" dur="500"/>
                                        <p:tgtEl>
                                          <p:spTgt spid="149507">
                                            <p:txEl>
                                              <p:pRg st="5" end="5"/>
                                            </p:txEl>
                                          </p:spTgt>
                                        </p:tgtEl>
                                      </p:cBhvr>
                                    </p:animEffect>
                                    <p:anim calcmode="lin" valueType="num">
                                      <p:cBhvr>
                                        <p:cTn id="36" dur="500" fill="hold"/>
                                        <p:tgtEl>
                                          <p:spTgt spid="149507">
                                            <p:txEl>
                                              <p:pRg st="5" end="5"/>
                                            </p:txEl>
                                          </p:spTgt>
                                        </p:tgtEl>
                                        <p:attrNameLst>
                                          <p:attrName>ppt_x</p:attrName>
                                        </p:attrNameLst>
                                      </p:cBhvr>
                                      <p:tavLst>
                                        <p:tav tm="0">
                                          <p:val>
                                            <p:strVal val="#ppt_x"/>
                                          </p:val>
                                        </p:tav>
                                        <p:tav tm="100000">
                                          <p:val>
                                            <p:strVal val="#ppt_x"/>
                                          </p:val>
                                        </p:tav>
                                      </p:tavLst>
                                    </p:anim>
                                    <p:anim calcmode="lin" valueType="num">
                                      <p:cBhvr>
                                        <p:cTn id="37" dur="500" fill="hold"/>
                                        <p:tgtEl>
                                          <p:spTgt spid="149507">
                                            <p:txEl>
                                              <p:pRg st="5" end="5"/>
                                            </p:txEl>
                                          </p:spTgt>
                                        </p:tgtEl>
                                        <p:attrNameLst>
                                          <p:attrName>ppt_y</p:attrName>
                                        </p:attrNameLst>
                                      </p:cBhvr>
                                      <p:tavLst>
                                        <p:tav tm="0">
                                          <p:val>
                                            <p:strVal val="#ppt_y+.05"/>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4" presetClass="entr" presetSubtype="0" fill="hold" grpId="0" nodeType="clickEffect">
                                  <p:stCondLst>
                                    <p:cond delay="0"/>
                                  </p:stCondLst>
                                  <p:childTnLst>
                                    <p:set>
                                      <p:cBhvr>
                                        <p:cTn id="41" dur="1" fill="hold">
                                          <p:stCondLst>
                                            <p:cond delay="0"/>
                                          </p:stCondLst>
                                        </p:cTn>
                                        <p:tgtEl>
                                          <p:spTgt spid="149507">
                                            <p:txEl>
                                              <p:pRg st="6" end="6"/>
                                            </p:txEl>
                                          </p:spTgt>
                                        </p:tgtEl>
                                        <p:attrNameLst>
                                          <p:attrName>style.visibility</p:attrName>
                                        </p:attrNameLst>
                                      </p:cBhvr>
                                      <p:to>
                                        <p:strVal val="visible"/>
                                      </p:to>
                                    </p:set>
                                    <p:animEffect transition="in" filter="fade">
                                      <p:cBhvr>
                                        <p:cTn id="42" dur="500"/>
                                        <p:tgtEl>
                                          <p:spTgt spid="149507">
                                            <p:txEl>
                                              <p:pRg st="6" end="6"/>
                                            </p:txEl>
                                          </p:spTgt>
                                        </p:tgtEl>
                                      </p:cBhvr>
                                    </p:animEffect>
                                    <p:anim calcmode="lin" valueType="num">
                                      <p:cBhvr>
                                        <p:cTn id="43" dur="500" fill="hold"/>
                                        <p:tgtEl>
                                          <p:spTgt spid="149507">
                                            <p:txEl>
                                              <p:pRg st="6" end="6"/>
                                            </p:txEl>
                                          </p:spTgt>
                                        </p:tgtEl>
                                        <p:attrNameLst>
                                          <p:attrName>ppt_x</p:attrName>
                                        </p:attrNameLst>
                                      </p:cBhvr>
                                      <p:tavLst>
                                        <p:tav tm="0">
                                          <p:val>
                                            <p:strVal val="#ppt_x"/>
                                          </p:val>
                                        </p:tav>
                                        <p:tav tm="100000">
                                          <p:val>
                                            <p:strVal val="#ppt_x"/>
                                          </p:val>
                                        </p:tav>
                                      </p:tavLst>
                                    </p:anim>
                                    <p:anim calcmode="lin" valueType="num">
                                      <p:cBhvr>
                                        <p:cTn id="44" dur="500" fill="hold"/>
                                        <p:tgtEl>
                                          <p:spTgt spid="149507">
                                            <p:txEl>
                                              <p:pRg st="6" end="6"/>
                                            </p:txEl>
                                          </p:spTgt>
                                        </p:tgtEl>
                                        <p:attrNameLst>
                                          <p:attrName>ppt_y</p:attrName>
                                        </p:attrNameLst>
                                      </p:cBhvr>
                                      <p:tavLst>
                                        <p:tav tm="0">
                                          <p:val>
                                            <p:strVal val="#ppt_y+.05"/>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4" presetClass="entr" presetSubtype="0" fill="hold" grpId="0" nodeType="clickEffect">
                                  <p:stCondLst>
                                    <p:cond delay="0"/>
                                  </p:stCondLst>
                                  <p:childTnLst>
                                    <p:set>
                                      <p:cBhvr>
                                        <p:cTn id="48" dur="1" fill="hold">
                                          <p:stCondLst>
                                            <p:cond delay="0"/>
                                          </p:stCondLst>
                                        </p:cTn>
                                        <p:tgtEl>
                                          <p:spTgt spid="149507">
                                            <p:txEl>
                                              <p:pRg st="7" end="7"/>
                                            </p:txEl>
                                          </p:spTgt>
                                        </p:tgtEl>
                                        <p:attrNameLst>
                                          <p:attrName>style.visibility</p:attrName>
                                        </p:attrNameLst>
                                      </p:cBhvr>
                                      <p:to>
                                        <p:strVal val="visible"/>
                                      </p:to>
                                    </p:set>
                                    <p:animEffect transition="in" filter="fade">
                                      <p:cBhvr>
                                        <p:cTn id="49" dur="500"/>
                                        <p:tgtEl>
                                          <p:spTgt spid="149507">
                                            <p:txEl>
                                              <p:pRg st="7" end="7"/>
                                            </p:txEl>
                                          </p:spTgt>
                                        </p:tgtEl>
                                      </p:cBhvr>
                                    </p:animEffect>
                                    <p:anim calcmode="lin" valueType="num">
                                      <p:cBhvr>
                                        <p:cTn id="50" dur="500" fill="hold"/>
                                        <p:tgtEl>
                                          <p:spTgt spid="149507">
                                            <p:txEl>
                                              <p:pRg st="7" end="7"/>
                                            </p:txEl>
                                          </p:spTgt>
                                        </p:tgtEl>
                                        <p:attrNameLst>
                                          <p:attrName>ppt_x</p:attrName>
                                        </p:attrNameLst>
                                      </p:cBhvr>
                                      <p:tavLst>
                                        <p:tav tm="0">
                                          <p:val>
                                            <p:strVal val="#ppt_x"/>
                                          </p:val>
                                        </p:tav>
                                        <p:tav tm="100000">
                                          <p:val>
                                            <p:strVal val="#ppt_x"/>
                                          </p:val>
                                        </p:tav>
                                      </p:tavLst>
                                    </p:anim>
                                    <p:anim calcmode="lin" valueType="num">
                                      <p:cBhvr>
                                        <p:cTn id="51" dur="500" fill="hold"/>
                                        <p:tgtEl>
                                          <p:spTgt spid="149507">
                                            <p:txEl>
                                              <p:pRg st="7" end="7"/>
                                            </p:txEl>
                                          </p:spTgt>
                                        </p:tgtEl>
                                        <p:attrNameLst>
                                          <p:attrName>ppt_y</p:attrName>
                                        </p:attrNameLst>
                                      </p:cBhvr>
                                      <p:tavLst>
                                        <p:tav tm="0">
                                          <p:val>
                                            <p:strVal val="#ppt_y+.05"/>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4" presetClass="entr" presetSubtype="0" fill="hold" grpId="0" nodeType="clickEffect">
                                  <p:stCondLst>
                                    <p:cond delay="0"/>
                                  </p:stCondLst>
                                  <p:childTnLst>
                                    <p:set>
                                      <p:cBhvr>
                                        <p:cTn id="55" dur="1" fill="hold">
                                          <p:stCondLst>
                                            <p:cond delay="0"/>
                                          </p:stCondLst>
                                        </p:cTn>
                                        <p:tgtEl>
                                          <p:spTgt spid="149507">
                                            <p:txEl>
                                              <p:pRg st="8" end="8"/>
                                            </p:txEl>
                                          </p:spTgt>
                                        </p:tgtEl>
                                        <p:attrNameLst>
                                          <p:attrName>style.visibility</p:attrName>
                                        </p:attrNameLst>
                                      </p:cBhvr>
                                      <p:to>
                                        <p:strVal val="visible"/>
                                      </p:to>
                                    </p:set>
                                    <p:animEffect transition="in" filter="fade">
                                      <p:cBhvr>
                                        <p:cTn id="56" dur="500"/>
                                        <p:tgtEl>
                                          <p:spTgt spid="149507">
                                            <p:txEl>
                                              <p:pRg st="8" end="8"/>
                                            </p:txEl>
                                          </p:spTgt>
                                        </p:tgtEl>
                                      </p:cBhvr>
                                    </p:animEffect>
                                    <p:anim calcmode="lin" valueType="num">
                                      <p:cBhvr>
                                        <p:cTn id="57" dur="500" fill="hold"/>
                                        <p:tgtEl>
                                          <p:spTgt spid="149507">
                                            <p:txEl>
                                              <p:pRg st="8" end="8"/>
                                            </p:txEl>
                                          </p:spTgt>
                                        </p:tgtEl>
                                        <p:attrNameLst>
                                          <p:attrName>ppt_x</p:attrName>
                                        </p:attrNameLst>
                                      </p:cBhvr>
                                      <p:tavLst>
                                        <p:tav tm="0">
                                          <p:val>
                                            <p:strVal val="#ppt_x"/>
                                          </p:val>
                                        </p:tav>
                                        <p:tav tm="100000">
                                          <p:val>
                                            <p:strVal val="#ppt_x"/>
                                          </p:val>
                                        </p:tav>
                                      </p:tavLst>
                                    </p:anim>
                                    <p:anim calcmode="lin" valueType="num">
                                      <p:cBhvr>
                                        <p:cTn id="58" dur="500" fill="hold"/>
                                        <p:tgtEl>
                                          <p:spTgt spid="149507">
                                            <p:txEl>
                                              <p:pRg st="8" end="8"/>
                                            </p:txEl>
                                          </p:spTgt>
                                        </p:tgtEl>
                                        <p:attrNameLst>
                                          <p:attrName>ppt_y</p:attrName>
                                        </p:attrNameLst>
                                      </p:cBhvr>
                                      <p:tavLst>
                                        <p:tav tm="0">
                                          <p:val>
                                            <p:strVal val="#ppt_y+.05"/>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4" presetClass="entr" presetSubtype="0" fill="hold" grpId="0" nodeType="clickEffect">
                                  <p:stCondLst>
                                    <p:cond delay="0"/>
                                  </p:stCondLst>
                                  <p:childTnLst>
                                    <p:set>
                                      <p:cBhvr>
                                        <p:cTn id="62" dur="1" fill="hold">
                                          <p:stCondLst>
                                            <p:cond delay="0"/>
                                          </p:stCondLst>
                                        </p:cTn>
                                        <p:tgtEl>
                                          <p:spTgt spid="149507">
                                            <p:txEl>
                                              <p:pRg st="9" end="9"/>
                                            </p:txEl>
                                          </p:spTgt>
                                        </p:tgtEl>
                                        <p:attrNameLst>
                                          <p:attrName>style.visibility</p:attrName>
                                        </p:attrNameLst>
                                      </p:cBhvr>
                                      <p:to>
                                        <p:strVal val="visible"/>
                                      </p:to>
                                    </p:set>
                                    <p:animEffect transition="in" filter="fade">
                                      <p:cBhvr>
                                        <p:cTn id="63" dur="500"/>
                                        <p:tgtEl>
                                          <p:spTgt spid="149507">
                                            <p:txEl>
                                              <p:pRg st="9" end="9"/>
                                            </p:txEl>
                                          </p:spTgt>
                                        </p:tgtEl>
                                      </p:cBhvr>
                                    </p:animEffect>
                                    <p:anim calcmode="lin" valueType="num">
                                      <p:cBhvr>
                                        <p:cTn id="64" dur="500" fill="hold"/>
                                        <p:tgtEl>
                                          <p:spTgt spid="149507">
                                            <p:txEl>
                                              <p:pRg st="9" end="9"/>
                                            </p:txEl>
                                          </p:spTgt>
                                        </p:tgtEl>
                                        <p:attrNameLst>
                                          <p:attrName>ppt_x</p:attrName>
                                        </p:attrNameLst>
                                      </p:cBhvr>
                                      <p:tavLst>
                                        <p:tav tm="0">
                                          <p:val>
                                            <p:strVal val="#ppt_x"/>
                                          </p:val>
                                        </p:tav>
                                        <p:tav tm="100000">
                                          <p:val>
                                            <p:strVal val="#ppt_x"/>
                                          </p:val>
                                        </p:tav>
                                      </p:tavLst>
                                    </p:anim>
                                    <p:anim calcmode="lin" valueType="num">
                                      <p:cBhvr>
                                        <p:cTn id="65" dur="500" fill="hold"/>
                                        <p:tgtEl>
                                          <p:spTgt spid="149507">
                                            <p:txEl>
                                              <p:pRg st="9" end="9"/>
                                            </p:txEl>
                                          </p:spTgt>
                                        </p:tgtEl>
                                        <p:attrNameLst>
                                          <p:attrName>ppt_y</p:attrName>
                                        </p:attrNameLst>
                                      </p:cBhvr>
                                      <p:tavLst>
                                        <p:tav tm="0">
                                          <p:val>
                                            <p:strVal val="#ppt_y+.05"/>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4" presetClass="entr" presetSubtype="0" fill="hold" grpId="0" nodeType="clickEffect">
                                  <p:stCondLst>
                                    <p:cond delay="0"/>
                                  </p:stCondLst>
                                  <p:childTnLst>
                                    <p:set>
                                      <p:cBhvr>
                                        <p:cTn id="69" dur="1" fill="hold">
                                          <p:stCondLst>
                                            <p:cond delay="0"/>
                                          </p:stCondLst>
                                        </p:cTn>
                                        <p:tgtEl>
                                          <p:spTgt spid="149507">
                                            <p:txEl>
                                              <p:pRg st="10" end="10"/>
                                            </p:txEl>
                                          </p:spTgt>
                                        </p:tgtEl>
                                        <p:attrNameLst>
                                          <p:attrName>style.visibility</p:attrName>
                                        </p:attrNameLst>
                                      </p:cBhvr>
                                      <p:to>
                                        <p:strVal val="visible"/>
                                      </p:to>
                                    </p:set>
                                    <p:animEffect transition="in" filter="fade">
                                      <p:cBhvr>
                                        <p:cTn id="70" dur="500"/>
                                        <p:tgtEl>
                                          <p:spTgt spid="149507">
                                            <p:txEl>
                                              <p:pRg st="10" end="10"/>
                                            </p:txEl>
                                          </p:spTgt>
                                        </p:tgtEl>
                                      </p:cBhvr>
                                    </p:animEffect>
                                    <p:anim calcmode="lin" valueType="num">
                                      <p:cBhvr>
                                        <p:cTn id="71" dur="500" fill="hold"/>
                                        <p:tgtEl>
                                          <p:spTgt spid="149507">
                                            <p:txEl>
                                              <p:pRg st="10" end="10"/>
                                            </p:txEl>
                                          </p:spTgt>
                                        </p:tgtEl>
                                        <p:attrNameLst>
                                          <p:attrName>ppt_x</p:attrName>
                                        </p:attrNameLst>
                                      </p:cBhvr>
                                      <p:tavLst>
                                        <p:tav tm="0">
                                          <p:val>
                                            <p:strVal val="#ppt_x"/>
                                          </p:val>
                                        </p:tav>
                                        <p:tav tm="100000">
                                          <p:val>
                                            <p:strVal val="#ppt_x"/>
                                          </p:val>
                                        </p:tav>
                                      </p:tavLst>
                                    </p:anim>
                                    <p:anim calcmode="lin" valueType="num">
                                      <p:cBhvr>
                                        <p:cTn id="72" dur="500" fill="hold"/>
                                        <p:tgtEl>
                                          <p:spTgt spid="149507">
                                            <p:txEl>
                                              <p:pRg st="10" end="10"/>
                                            </p:txEl>
                                          </p:spTgt>
                                        </p:tgtEl>
                                        <p:attrNameLst>
                                          <p:attrName>ppt_y</p:attrName>
                                        </p:attrNameLst>
                                      </p:cBhvr>
                                      <p:tavLst>
                                        <p:tav tm="0">
                                          <p:val>
                                            <p:strVal val="#ppt_y+.05"/>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4" presetClass="entr" presetSubtype="0" fill="hold" grpId="0" nodeType="clickEffect">
                                  <p:stCondLst>
                                    <p:cond delay="0"/>
                                  </p:stCondLst>
                                  <p:childTnLst>
                                    <p:set>
                                      <p:cBhvr>
                                        <p:cTn id="76" dur="1" fill="hold">
                                          <p:stCondLst>
                                            <p:cond delay="0"/>
                                          </p:stCondLst>
                                        </p:cTn>
                                        <p:tgtEl>
                                          <p:spTgt spid="149507">
                                            <p:txEl>
                                              <p:pRg st="11" end="11"/>
                                            </p:txEl>
                                          </p:spTgt>
                                        </p:tgtEl>
                                        <p:attrNameLst>
                                          <p:attrName>style.visibility</p:attrName>
                                        </p:attrNameLst>
                                      </p:cBhvr>
                                      <p:to>
                                        <p:strVal val="visible"/>
                                      </p:to>
                                    </p:set>
                                    <p:animEffect transition="in" filter="fade">
                                      <p:cBhvr>
                                        <p:cTn id="77" dur="500"/>
                                        <p:tgtEl>
                                          <p:spTgt spid="149507">
                                            <p:txEl>
                                              <p:pRg st="11" end="11"/>
                                            </p:txEl>
                                          </p:spTgt>
                                        </p:tgtEl>
                                      </p:cBhvr>
                                    </p:animEffect>
                                    <p:anim calcmode="lin" valueType="num">
                                      <p:cBhvr>
                                        <p:cTn id="78" dur="500" fill="hold"/>
                                        <p:tgtEl>
                                          <p:spTgt spid="149507">
                                            <p:txEl>
                                              <p:pRg st="11" end="11"/>
                                            </p:txEl>
                                          </p:spTgt>
                                        </p:tgtEl>
                                        <p:attrNameLst>
                                          <p:attrName>ppt_x</p:attrName>
                                        </p:attrNameLst>
                                      </p:cBhvr>
                                      <p:tavLst>
                                        <p:tav tm="0">
                                          <p:val>
                                            <p:strVal val="#ppt_x"/>
                                          </p:val>
                                        </p:tav>
                                        <p:tav tm="100000">
                                          <p:val>
                                            <p:strVal val="#ppt_x"/>
                                          </p:val>
                                        </p:tav>
                                      </p:tavLst>
                                    </p:anim>
                                    <p:anim calcmode="lin" valueType="num">
                                      <p:cBhvr>
                                        <p:cTn id="79" dur="500" fill="hold"/>
                                        <p:tgtEl>
                                          <p:spTgt spid="149507">
                                            <p:txEl>
                                              <p:pRg st="11" end="11"/>
                                            </p:txEl>
                                          </p:spTgt>
                                        </p:tgtEl>
                                        <p:attrNameLst>
                                          <p:attrName>ppt_y</p:attrName>
                                        </p:attrNameLst>
                                      </p:cBhvr>
                                      <p:tavLst>
                                        <p:tav tm="0">
                                          <p:val>
                                            <p:strVal val="#ppt_y+.05"/>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4" presetClass="entr" presetSubtype="0" fill="hold" grpId="0" nodeType="clickEffect">
                                  <p:stCondLst>
                                    <p:cond delay="0"/>
                                  </p:stCondLst>
                                  <p:childTnLst>
                                    <p:set>
                                      <p:cBhvr>
                                        <p:cTn id="83" dur="1" fill="hold">
                                          <p:stCondLst>
                                            <p:cond delay="0"/>
                                          </p:stCondLst>
                                        </p:cTn>
                                        <p:tgtEl>
                                          <p:spTgt spid="149507">
                                            <p:txEl>
                                              <p:pRg st="12" end="12"/>
                                            </p:txEl>
                                          </p:spTgt>
                                        </p:tgtEl>
                                        <p:attrNameLst>
                                          <p:attrName>style.visibility</p:attrName>
                                        </p:attrNameLst>
                                      </p:cBhvr>
                                      <p:to>
                                        <p:strVal val="visible"/>
                                      </p:to>
                                    </p:set>
                                    <p:animEffect transition="in" filter="fade">
                                      <p:cBhvr>
                                        <p:cTn id="84" dur="500"/>
                                        <p:tgtEl>
                                          <p:spTgt spid="149507">
                                            <p:txEl>
                                              <p:pRg st="12" end="12"/>
                                            </p:txEl>
                                          </p:spTgt>
                                        </p:tgtEl>
                                      </p:cBhvr>
                                    </p:animEffect>
                                    <p:anim calcmode="lin" valueType="num">
                                      <p:cBhvr>
                                        <p:cTn id="85" dur="500" fill="hold"/>
                                        <p:tgtEl>
                                          <p:spTgt spid="149507">
                                            <p:txEl>
                                              <p:pRg st="12" end="12"/>
                                            </p:txEl>
                                          </p:spTgt>
                                        </p:tgtEl>
                                        <p:attrNameLst>
                                          <p:attrName>ppt_x</p:attrName>
                                        </p:attrNameLst>
                                      </p:cBhvr>
                                      <p:tavLst>
                                        <p:tav tm="0">
                                          <p:val>
                                            <p:strVal val="#ppt_x"/>
                                          </p:val>
                                        </p:tav>
                                        <p:tav tm="100000">
                                          <p:val>
                                            <p:strVal val="#ppt_x"/>
                                          </p:val>
                                        </p:tav>
                                      </p:tavLst>
                                    </p:anim>
                                    <p:anim calcmode="lin" valueType="num">
                                      <p:cBhvr>
                                        <p:cTn id="86" dur="500" fill="hold"/>
                                        <p:tgtEl>
                                          <p:spTgt spid="149507">
                                            <p:txEl>
                                              <p:pRg st="12" end="12"/>
                                            </p:txEl>
                                          </p:spTgt>
                                        </p:tgtEl>
                                        <p:attrNameLst>
                                          <p:attrName>ppt_y</p:attrName>
                                        </p:attrNameLst>
                                      </p:cBhvr>
                                      <p:tavLst>
                                        <p:tav tm="0">
                                          <p:val>
                                            <p:strVal val="#ppt_y+.05"/>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4" presetClass="entr" presetSubtype="0" fill="hold" grpId="0" nodeType="clickEffect">
                                  <p:stCondLst>
                                    <p:cond delay="0"/>
                                  </p:stCondLst>
                                  <p:childTnLst>
                                    <p:set>
                                      <p:cBhvr>
                                        <p:cTn id="90" dur="1" fill="hold">
                                          <p:stCondLst>
                                            <p:cond delay="0"/>
                                          </p:stCondLst>
                                        </p:cTn>
                                        <p:tgtEl>
                                          <p:spTgt spid="149507">
                                            <p:txEl>
                                              <p:pRg st="13" end="13"/>
                                            </p:txEl>
                                          </p:spTgt>
                                        </p:tgtEl>
                                        <p:attrNameLst>
                                          <p:attrName>style.visibility</p:attrName>
                                        </p:attrNameLst>
                                      </p:cBhvr>
                                      <p:to>
                                        <p:strVal val="visible"/>
                                      </p:to>
                                    </p:set>
                                    <p:animEffect transition="in" filter="fade">
                                      <p:cBhvr>
                                        <p:cTn id="91" dur="500"/>
                                        <p:tgtEl>
                                          <p:spTgt spid="149507">
                                            <p:txEl>
                                              <p:pRg st="13" end="13"/>
                                            </p:txEl>
                                          </p:spTgt>
                                        </p:tgtEl>
                                      </p:cBhvr>
                                    </p:animEffect>
                                    <p:anim calcmode="lin" valueType="num">
                                      <p:cBhvr>
                                        <p:cTn id="92" dur="500" fill="hold"/>
                                        <p:tgtEl>
                                          <p:spTgt spid="149507">
                                            <p:txEl>
                                              <p:pRg st="13" end="13"/>
                                            </p:txEl>
                                          </p:spTgt>
                                        </p:tgtEl>
                                        <p:attrNameLst>
                                          <p:attrName>ppt_x</p:attrName>
                                        </p:attrNameLst>
                                      </p:cBhvr>
                                      <p:tavLst>
                                        <p:tav tm="0">
                                          <p:val>
                                            <p:strVal val="#ppt_x"/>
                                          </p:val>
                                        </p:tav>
                                        <p:tav tm="100000">
                                          <p:val>
                                            <p:strVal val="#ppt_x"/>
                                          </p:val>
                                        </p:tav>
                                      </p:tavLst>
                                    </p:anim>
                                    <p:anim calcmode="lin" valueType="num">
                                      <p:cBhvr>
                                        <p:cTn id="93" dur="500" fill="hold"/>
                                        <p:tgtEl>
                                          <p:spTgt spid="149507">
                                            <p:txEl>
                                              <p:pRg st="13" end="13"/>
                                            </p:txEl>
                                          </p:spTgt>
                                        </p:tgtEl>
                                        <p:attrNameLst>
                                          <p:attrName>ppt_y</p:attrName>
                                        </p:attrNameLst>
                                      </p:cBhvr>
                                      <p:tavLst>
                                        <p:tav tm="0">
                                          <p:val>
                                            <p:strVal val="#ppt_y+.05"/>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4" presetClass="entr" presetSubtype="0" fill="hold" grpId="0" nodeType="clickEffect">
                                  <p:stCondLst>
                                    <p:cond delay="0"/>
                                  </p:stCondLst>
                                  <p:childTnLst>
                                    <p:set>
                                      <p:cBhvr>
                                        <p:cTn id="97" dur="1" fill="hold">
                                          <p:stCondLst>
                                            <p:cond delay="0"/>
                                          </p:stCondLst>
                                        </p:cTn>
                                        <p:tgtEl>
                                          <p:spTgt spid="149507">
                                            <p:txEl>
                                              <p:pRg st="14" end="14"/>
                                            </p:txEl>
                                          </p:spTgt>
                                        </p:tgtEl>
                                        <p:attrNameLst>
                                          <p:attrName>style.visibility</p:attrName>
                                        </p:attrNameLst>
                                      </p:cBhvr>
                                      <p:to>
                                        <p:strVal val="visible"/>
                                      </p:to>
                                    </p:set>
                                    <p:animEffect transition="in" filter="fade">
                                      <p:cBhvr>
                                        <p:cTn id="98" dur="500"/>
                                        <p:tgtEl>
                                          <p:spTgt spid="149507">
                                            <p:txEl>
                                              <p:pRg st="14" end="14"/>
                                            </p:txEl>
                                          </p:spTgt>
                                        </p:tgtEl>
                                      </p:cBhvr>
                                    </p:animEffect>
                                    <p:anim calcmode="lin" valueType="num">
                                      <p:cBhvr>
                                        <p:cTn id="99" dur="500" fill="hold"/>
                                        <p:tgtEl>
                                          <p:spTgt spid="149507">
                                            <p:txEl>
                                              <p:pRg st="14" end="14"/>
                                            </p:txEl>
                                          </p:spTgt>
                                        </p:tgtEl>
                                        <p:attrNameLst>
                                          <p:attrName>ppt_x</p:attrName>
                                        </p:attrNameLst>
                                      </p:cBhvr>
                                      <p:tavLst>
                                        <p:tav tm="0">
                                          <p:val>
                                            <p:strVal val="#ppt_x"/>
                                          </p:val>
                                        </p:tav>
                                        <p:tav tm="100000">
                                          <p:val>
                                            <p:strVal val="#ppt_x"/>
                                          </p:val>
                                        </p:tav>
                                      </p:tavLst>
                                    </p:anim>
                                    <p:anim calcmode="lin" valueType="num">
                                      <p:cBhvr>
                                        <p:cTn id="100" dur="500" fill="hold"/>
                                        <p:tgtEl>
                                          <p:spTgt spid="149507">
                                            <p:txEl>
                                              <p:pRg st="14" end="14"/>
                                            </p:txEl>
                                          </p:spTgt>
                                        </p:tgtEl>
                                        <p:attrNameLst>
                                          <p:attrName>ppt_y</p:attrName>
                                        </p:attrNameLst>
                                      </p:cBhvr>
                                      <p:tavLst>
                                        <p:tav tm="0">
                                          <p:val>
                                            <p:strVal val="#ppt_y+.05"/>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4" presetClass="entr" presetSubtype="0" fill="hold" grpId="0" nodeType="clickEffect">
                                  <p:stCondLst>
                                    <p:cond delay="0"/>
                                  </p:stCondLst>
                                  <p:childTnLst>
                                    <p:set>
                                      <p:cBhvr>
                                        <p:cTn id="104" dur="1" fill="hold">
                                          <p:stCondLst>
                                            <p:cond delay="0"/>
                                          </p:stCondLst>
                                        </p:cTn>
                                        <p:tgtEl>
                                          <p:spTgt spid="149507">
                                            <p:txEl>
                                              <p:pRg st="15" end="15"/>
                                            </p:txEl>
                                          </p:spTgt>
                                        </p:tgtEl>
                                        <p:attrNameLst>
                                          <p:attrName>style.visibility</p:attrName>
                                        </p:attrNameLst>
                                      </p:cBhvr>
                                      <p:to>
                                        <p:strVal val="visible"/>
                                      </p:to>
                                    </p:set>
                                    <p:animEffect transition="in" filter="fade">
                                      <p:cBhvr>
                                        <p:cTn id="105" dur="500"/>
                                        <p:tgtEl>
                                          <p:spTgt spid="149507">
                                            <p:txEl>
                                              <p:pRg st="15" end="15"/>
                                            </p:txEl>
                                          </p:spTgt>
                                        </p:tgtEl>
                                      </p:cBhvr>
                                    </p:animEffect>
                                    <p:anim calcmode="lin" valueType="num">
                                      <p:cBhvr>
                                        <p:cTn id="106" dur="500" fill="hold"/>
                                        <p:tgtEl>
                                          <p:spTgt spid="149507">
                                            <p:txEl>
                                              <p:pRg st="15" end="15"/>
                                            </p:txEl>
                                          </p:spTgt>
                                        </p:tgtEl>
                                        <p:attrNameLst>
                                          <p:attrName>ppt_x</p:attrName>
                                        </p:attrNameLst>
                                      </p:cBhvr>
                                      <p:tavLst>
                                        <p:tav tm="0">
                                          <p:val>
                                            <p:strVal val="#ppt_x"/>
                                          </p:val>
                                        </p:tav>
                                        <p:tav tm="100000">
                                          <p:val>
                                            <p:strVal val="#ppt_x"/>
                                          </p:val>
                                        </p:tav>
                                      </p:tavLst>
                                    </p:anim>
                                    <p:anim calcmode="lin" valueType="num">
                                      <p:cBhvr>
                                        <p:cTn id="107" dur="500" fill="hold"/>
                                        <p:tgtEl>
                                          <p:spTgt spid="149507">
                                            <p:txEl>
                                              <p:pRg st="15" end="15"/>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507" grpId="0" build="p"/>
    </p:bldLst>
  </p:timing>
</p:sld>
</file>

<file path=ppt/slides/slide16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0531" name="Rectangle 3"/>
          <p:cNvSpPr>
            <a:spLocks noGrp="1" noChangeArrowheads="1"/>
          </p:cNvSpPr>
          <p:nvPr>
            <p:ph type="body" idx="1"/>
          </p:nvPr>
        </p:nvSpPr>
        <p:spPr>
          <a:xfrm>
            <a:off x="685800" y="609600"/>
            <a:ext cx="7772400" cy="5562600"/>
          </a:xfrm>
        </p:spPr>
        <p:txBody>
          <a:bodyPr>
            <a:normAutofit/>
          </a:bodyPr>
          <a:lstStyle/>
          <a:p>
            <a:pPr marL="609600" indent="-609600" eaLnBrk="1" hangingPunct="1">
              <a:lnSpc>
                <a:spcPct val="80000"/>
              </a:lnSpc>
              <a:buFont typeface="Wingdings" pitchFamily="2" charset="2"/>
              <a:buAutoNum type="arabicPeriod" startAt="15"/>
            </a:pPr>
            <a:r>
              <a:rPr lang="en-US" sz="2400" b="1" dirty="0" smtClean="0">
                <a:solidFill>
                  <a:srgbClr val="C00000"/>
                </a:solidFill>
                <a:latin typeface="Arial" charset="0"/>
              </a:rPr>
              <a:t>Rectum</a:t>
            </a:r>
          </a:p>
          <a:p>
            <a:pPr marL="609600" indent="-609600" eaLnBrk="1" hangingPunct="1">
              <a:lnSpc>
                <a:spcPct val="80000"/>
              </a:lnSpc>
              <a:buFont typeface="Wingdings" pitchFamily="2" charset="2"/>
              <a:buAutoNum type="arabicPeriod" startAt="15"/>
            </a:pPr>
            <a:r>
              <a:rPr lang="en-US" sz="2400" b="1" dirty="0" smtClean="0">
                <a:solidFill>
                  <a:srgbClr val="C00000"/>
                </a:solidFill>
                <a:latin typeface="Arial" charset="0"/>
              </a:rPr>
              <a:t>Stool</a:t>
            </a:r>
          </a:p>
          <a:p>
            <a:pPr marL="609600" indent="-609600" eaLnBrk="1" hangingPunct="1">
              <a:lnSpc>
                <a:spcPct val="80000"/>
              </a:lnSpc>
              <a:buFont typeface="Wingdings" pitchFamily="2" charset="2"/>
              <a:buAutoNum type="arabicPeriod" startAt="15"/>
            </a:pPr>
            <a:r>
              <a:rPr lang="en-US" sz="2400" b="1" dirty="0" smtClean="0">
                <a:solidFill>
                  <a:srgbClr val="C00000"/>
                </a:solidFill>
                <a:latin typeface="Arial" charset="0"/>
              </a:rPr>
              <a:t>Abdomen</a:t>
            </a:r>
          </a:p>
          <a:p>
            <a:pPr marL="609600" indent="-609600" eaLnBrk="1" hangingPunct="1">
              <a:lnSpc>
                <a:spcPct val="80000"/>
              </a:lnSpc>
              <a:buFont typeface="Wingdings" pitchFamily="2" charset="2"/>
              <a:buAutoNum type="arabicPeriod" startAt="15"/>
            </a:pPr>
            <a:r>
              <a:rPr lang="en-US" sz="2400" b="1" dirty="0" smtClean="0">
                <a:solidFill>
                  <a:srgbClr val="C00000"/>
                </a:solidFill>
                <a:latin typeface="Arial" charset="0"/>
              </a:rPr>
              <a:t>Urinary organs</a:t>
            </a:r>
          </a:p>
          <a:p>
            <a:pPr marL="609600" indent="-609600" eaLnBrk="1" hangingPunct="1">
              <a:lnSpc>
                <a:spcPct val="80000"/>
              </a:lnSpc>
              <a:buFont typeface="Wingdings" pitchFamily="2" charset="2"/>
              <a:buNone/>
            </a:pPr>
            <a:r>
              <a:rPr lang="en-US" sz="2400" b="1" dirty="0" smtClean="0">
                <a:solidFill>
                  <a:srgbClr val="C00000"/>
                </a:solidFill>
                <a:latin typeface="Arial" charset="0"/>
              </a:rPr>
              <a:t>       </a:t>
            </a:r>
            <a:r>
              <a:rPr lang="en-US" sz="2400" b="1" dirty="0" err="1" smtClean="0">
                <a:solidFill>
                  <a:srgbClr val="C00000"/>
                </a:solidFill>
                <a:latin typeface="Arial" charset="0"/>
              </a:rPr>
              <a:t>a.Bladder</a:t>
            </a:r>
            <a:endParaRPr lang="en-US" sz="2400" b="1" dirty="0" smtClean="0">
              <a:solidFill>
                <a:srgbClr val="C00000"/>
              </a:solidFill>
              <a:latin typeface="Arial" charset="0"/>
            </a:endParaRPr>
          </a:p>
          <a:p>
            <a:pPr marL="609600" indent="-609600" eaLnBrk="1" hangingPunct="1">
              <a:lnSpc>
                <a:spcPct val="80000"/>
              </a:lnSpc>
              <a:buFont typeface="Wingdings" pitchFamily="2" charset="2"/>
              <a:buNone/>
            </a:pPr>
            <a:r>
              <a:rPr lang="en-US" sz="2400" b="1" dirty="0" smtClean="0">
                <a:solidFill>
                  <a:srgbClr val="C00000"/>
                </a:solidFill>
                <a:latin typeface="Arial" charset="0"/>
              </a:rPr>
              <a:t>	</a:t>
            </a:r>
            <a:r>
              <a:rPr lang="en-US" sz="2400" b="1" dirty="0" err="1" smtClean="0">
                <a:solidFill>
                  <a:srgbClr val="C00000"/>
                </a:solidFill>
                <a:latin typeface="Arial" charset="0"/>
              </a:rPr>
              <a:t>b.Kidney</a:t>
            </a:r>
            <a:endParaRPr lang="en-US" sz="2400" b="1" dirty="0" smtClean="0">
              <a:solidFill>
                <a:srgbClr val="C00000"/>
              </a:solidFill>
              <a:latin typeface="Arial" charset="0"/>
            </a:endParaRPr>
          </a:p>
          <a:p>
            <a:pPr marL="609600" indent="-609600" eaLnBrk="1" hangingPunct="1">
              <a:lnSpc>
                <a:spcPct val="80000"/>
              </a:lnSpc>
              <a:buFont typeface="Wingdings" pitchFamily="2" charset="2"/>
              <a:buNone/>
            </a:pPr>
            <a:r>
              <a:rPr lang="en-US" sz="2400" b="1" dirty="0" smtClean="0">
                <a:solidFill>
                  <a:srgbClr val="C00000"/>
                </a:solidFill>
                <a:latin typeface="Arial" charset="0"/>
              </a:rPr>
              <a:t>	c. Prostate gland</a:t>
            </a:r>
          </a:p>
          <a:p>
            <a:pPr marL="609600" indent="-609600" eaLnBrk="1" hangingPunct="1">
              <a:lnSpc>
                <a:spcPct val="80000"/>
              </a:lnSpc>
              <a:buFont typeface="Wingdings" pitchFamily="2" charset="2"/>
              <a:buNone/>
            </a:pPr>
            <a:r>
              <a:rPr lang="en-US" sz="2400" b="1" dirty="0" smtClean="0">
                <a:solidFill>
                  <a:srgbClr val="C00000"/>
                </a:solidFill>
                <a:latin typeface="Arial" charset="0"/>
              </a:rPr>
              <a:t>	d  Urethra</a:t>
            </a:r>
          </a:p>
          <a:p>
            <a:pPr marL="609600" indent="-609600" eaLnBrk="1" hangingPunct="1">
              <a:lnSpc>
                <a:spcPct val="80000"/>
              </a:lnSpc>
              <a:buFont typeface="Wingdings" pitchFamily="2" charset="2"/>
              <a:buNone/>
            </a:pPr>
            <a:r>
              <a:rPr lang="en-US" sz="2400" b="1" dirty="0" smtClean="0">
                <a:solidFill>
                  <a:srgbClr val="C00000"/>
                </a:solidFill>
                <a:latin typeface="Arial" charset="0"/>
              </a:rPr>
              <a:t>	e. Urine</a:t>
            </a:r>
          </a:p>
          <a:p>
            <a:pPr marL="609600" indent="-609600" eaLnBrk="1" hangingPunct="1">
              <a:lnSpc>
                <a:spcPct val="80000"/>
              </a:lnSpc>
              <a:buFont typeface="Wingdings" pitchFamily="2" charset="2"/>
              <a:buAutoNum type="arabicPeriod" startAt="19"/>
            </a:pPr>
            <a:r>
              <a:rPr lang="en-US" sz="2400" b="1" dirty="0" smtClean="0">
                <a:solidFill>
                  <a:srgbClr val="C00000"/>
                </a:solidFill>
                <a:latin typeface="Arial" charset="0"/>
              </a:rPr>
              <a:t>Genitalia-Male</a:t>
            </a:r>
          </a:p>
          <a:p>
            <a:pPr marL="609600" indent="-609600" eaLnBrk="1" hangingPunct="1">
              <a:lnSpc>
                <a:spcPct val="80000"/>
              </a:lnSpc>
              <a:buFont typeface="Wingdings" pitchFamily="2" charset="2"/>
              <a:buAutoNum type="arabicPeriod" startAt="19"/>
            </a:pPr>
            <a:r>
              <a:rPr lang="en-US" sz="2400" b="1" dirty="0" smtClean="0">
                <a:solidFill>
                  <a:srgbClr val="C00000"/>
                </a:solidFill>
                <a:latin typeface="Arial" charset="0"/>
              </a:rPr>
              <a:t>Genitalia-Female</a:t>
            </a:r>
          </a:p>
          <a:p>
            <a:pPr marL="609600" indent="-609600" eaLnBrk="1" hangingPunct="1">
              <a:lnSpc>
                <a:spcPct val="80000"/>
              </a:lnSpc>
              <a:buFont typeface="Wingdings" pitchFamily="2" charset="2"/>
              <a:buAutoNum type="arabicPeriod" startAt="19"/>
            </a:pPr>
            <a:r>
              <a:rPr lang="en-US" sz="2400" b="1" dirty="0" smtClean="0">
                <a:solidFill>
                  <a:srgbClr val="C00000"/>
                </a:solidFill>
                <a:latin typeface="Arial" charset="0"/>
              </a:rPr>
              <a:t>Larynx and trachea</a:t>
            </a:r>
          </a:p>
          <a:p>
            <a:pPr marL="609600" indent="-609600" eaLnBrk="1" hangingPunct="1">
              <a:lnSpc>
                <a:spcPct val="80000"/>
              </a:lnSpc>
              <a:buFont typeface="Wingdings" pitchFamily="2" charset="2"/>
              <a:buAutoNum type="arabicPeriod" startAt="19"/>
            </a:pPr>
            <a:r>
              <a:rPr lang="en-US" sz="2400" b="1" dirty="0" smtClean="0">
                <a:solidFill>
                  <a:srgbClr val="C00000"/>
                </a:solidFill>
                <a:latin typeface="Arial" charset="0"/>
              </a:rPr>
              <a:t> Respiration </a:t>
            </a:r>
          </a:p>
          <a:p>
            <a:pPr marL="609600" indent="-609600" eaLnBrk="1" hangingPunct="1">
              <a:lnSpc>
                <a:spcPct val="80000"/>
              </a:lnSpc>
              <a:buFont typeface="Wingdings" pitchFamily="2" charset="2"/>
              <a:buAutoNum type="arabicPeriod" startAt="19"/>
            </a:pPr>
            <a:r>
              <a:rPr lang="en-US" sz="2400" b="1" dirty="0" smtClean="0">
                <a:solidFill>
                  <a:srgbClr val="C00000"/>
                </a:solidFill>
                <a:latin typeface="Arial" charset="0"/>
              </a:rPr>
              <a:t>Cough </a:t>
            </a:r>
          </a:p>
          <a:p>
            <a:pPr marL="609600" indent="-609600" eaLnBrk="1" hangingPunct="1">
              <a:lnSpc>
                <a:spcPct val="80000"/>
              </a:lnSpc>
              <a:buFont typeface="Wingdings" pitchFamily="2" charset="2"/>
              <a:buAutoNum type="arabicPeriod" startAt="19"/>
            </a:pPr>
            <a:r>
              <a:rPr lang="en-US" sz="2400" b="1" dirty="0" smtClean="0">
                <a:solidFill>
                  <a:srgbClr val="C00000"/>
                </a:solidFill>
                <a:latin typeface="Arial" charset="0"/>
              </a:rPr>
              <a:t>Expectoration </a:t>
            </a:r>
          </a:p>
          <a:p>
            <a:pPr marL="609600" indent="-609600" eaLnBrk="1" hangingPunct="1">
              <a:lnSpc>
                <a:spcPct val="80000"/>
              </a:lnSpc>
            </a:pPr>
            <a:endParaRPr lang="en-US" sz="2400" dirty="0" smtClean="0"/>
          </a:p>
        </p:txBody>
      </p:sp>
      <p:sp>
        <p:nvSpPr>
          <p:cNvPr id="4" name="Footer Placeholder 3"/>
          <p:cNvSpPr>
            <a:spLocks noGrp="1"/>
          </p:cNvSpPr>
          <p:nvPr>
            <p:ph type="ftr" sz="quarter" idx="11"/>
          </p:nvPr>
        </p:nvSpPr>
        <p:spPr/>
        <p:txBody>
          <a:bodyPr/>
          <a:lstStyle/>
          <a:p>
            <a:r>
              <a:rPr lang="en-US" smtClean="0"/>
              <a:t>SKHMC DEPT.of.REPERTORY</a:t>
            </a:r>
            <a:endParaRPr lang="en-US"/>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4" presetClass="entr" presetSubtype="0" fill="hold" grpId="0" nodeType="clickEffect">
                                  <p:stCondLst>
                                    <p:cond delay="0"/>
                                  </p:stCondLst>
                                  <p:childTnLst>
                                    <p:set>
                                      <p:cBhvr>
                                        <p:cTn id="6" dur="1" fill="hold">
                                          <p:stCondLst>
                                            <p:cond delay="0"/>
                                          </p:stCondLst>
                                        </p:cTn>
                                        <p:tgtEl>
                                          <p:spTgt spid="150531">
                                            <p:txEl>
                                              <p:pRg st="0" end="0"/>
                                            </p:txEl>
                                          </p:spTgt>
                                        </p:tgtEl>
                                        <p:attrNameLst>
                                          <p:attrName>style.visibility</p:attrName>
                                        </p:attrNameLst>
                                      </p:cBhvr>
                                      <p:to>
                                        <p:strVal val="visible"/>
                                      </p:to>
                                    </p:set>
                                    <p:animEffect transition="in" filter="fade">
                                      <p:cBhvr>
                                        <p:cTn id="7" dur="500"/>
                                        <p:tgtEl>
                                          <p:spTgt spid="150531">
                                            <p:txEl>
                                              <p:pRg st="0" end="0"/>
                                            </p:txEl>
                                          </p:spTgt>
                                        </p:tgtEl>
                                      </p:cBhvr>
                                    </p:animEffect>
                                    <p:anim calcmode="lin" valueType="num">
                                      <p:cBhvr>
                                        <p:cTn id="8" dur="500" fill="hold"/>
                                        <p:tgtEl>
                                          <p:spTgt spid="150531">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150531">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50531">
                                            <p:txEl>
                                              <p:pRg st="1" end="1"/>
                                            </p:txEl>
                                          </p:spTgt>
                                        </p:tgtEl>
                                        <p:attrNameLst>
                                          <p:attrName>style.visibility</p:attrName>
                                        </p:attrNameLst>
                                      </p:cBhvr>
                                      <p:to>
                                        <p:strVal val="visible"/>
                                      </p:to>
                                    </p:set>
                                    <p:animEffect transition="in" filter="fade">
                                      <p:cBhvr>
                                        <p:cTn id="14" dur="500"/>
                                        <p:tgtEl>
                                          <p:spTgt spid="150531">
                                            <p:txEl>
                                              <p:pRg st="1" end="1"/>
                                            </p:txEl>
                                          </p:spTgt>
                                        </p:tgtEl>
                                      </p:cBhvr>
                                    </p:animEffect>
                                    <p:anim calcmode="lin" valueType="num">
                                      <p:cBhvr>
                                        <p:cTn id="15" dur="500" fill="hold"/>
                                        <p:tgtEl>
                                          <p:spTgt spid="150531">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150531">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150531">
                                            <p:txEl>
                                              <p:pRg st="2" end="2"/>
                                            </p:txEl>
                                          </p:spTgt>
                                        </p:tgtEl>
                                        <p:attrNameLst>
                                          <p:attrName>style.visibility</p:attrName>
                                        </p:attrNameLst>
                                      </p:cBhvr>
                                      <p:to>
                                        <p:strVal val="visible"/>
                                      </p:to>
                                    </p:set>
                                    <p:animEffect transition="in" filter="fade">
                                      <p:cBhvr>
                                        <p:cTn id="21" dur="500"/>
                                        <p:tgtEl>
                                          <p:spTgt spid="150531">
                                            <p:txEl>
                                              <p:pRg st="2" end="2"/>
                                            </p:txEl>
                                          </p:spTgt>
                                        </p:tgtEl>
                                      </p:cBhvr>
                                    </p:animEffect>
                                    <p:anim calcmode="lin" valueType="num">
                                      <p:cBhvr>
                                        <p:cTn id="22" dur="500" fill="hold"/>
                                        <p:tgtEl>
                                          <p:spTgt spid="150531">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150531">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150531">
                                            <p:txEl>
                                              <p:pRg st="3" end="3"/>
                                            </p:txEl>
                                          </p:spTgt>
                                        </p:tgtEl>
                                        <p:attrNameLst>
                                          <p:attrName>style.visibility</p:attrName>
                                        </p:attrNameLst>
                                      </p:cBhvr>
                                      <p:to>
                                        <p:strVal val="visible"/>
                                      </p:to>
                                    </p:set>
                                    <p:animEffect transition="in" filter="fade">
                                      <p:cBhvr>
                                        <p:cTn id="28" dur="500"/>
                                        <p:tgtEl>
                                          <p:spTgt spid="150531">
                                            <p:txEl>
                                              <p:pRg st="3" end="3"/>
                                            </p:txEl>
                                          </p:spTgt>
                                        </p:tgtEl>
                                      </p:cBhvr>
                                    </p:animEffect>
                                    <p:anim calcmode="lin" valueType="num">
                                      <p:cBhvr>
                                        <p:cTn id="29" dur="500" fill="hold"/>
                                        <p:tgtEl>
                                          <p:spTgt spid="150531">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150531">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150531">
                                            <p:txEl>
                                              <p:pRg st="4" end="4"/>
                                            </p:txEl>
                                          </p:spTgt>
                                        </p:tgtEl>
                                        <p:attrNameLst>
                                          <p:attrName>style.visibility</p:attrName>
                                        </p:attrNameLst>
                                      </p:cBhvr>
                                      <p:to>
                                        <p:strVal val="visible"/>
                                      </p:to>
                                    </p:set>
                                    <p:animEffect transition="in" filter="fade">
                                      <p:cBhvr>
                                        <p:cTn id="35" dur="500"/>
                                        <p:tgtEl>
                                          <p:spTgt spid="150531">
                                            <p:txEl>
                                              <p:pRg st="4" end="4"/>
                                            </p:txEl>
                                          </p:spTgt>
                                        </p:tgtEl>
                                      </p:cBhvr>
                                    </p:animEffect>
                                    <p:anim calcmode="lin" valueType="num">
                                      <p:cBhvr>
                                        <p:cTn id="36" dur="500" fill="hold"/>
                                        <p:tgtEl>
                                          <p:spTgt spid="150531">
                                            <p:txEl>
                                              <p:pRg st="4" end="4"/>
                                            </p:txEl>
                                          </p:spTgt>
                                        </p:tgtEl>
                                        <p:attrNameLst>
                                          <p:attrName>ppt_x</p:attrName>
                                        </p:attrNameLst>
                                      </p:cBhvr>
                                      <p:tavLst>
                                        <p:tav tm="0">
                                          <p:val>
                                            <p:strVal val="#ppt_x"/>
                                          </p:val>
                                        </p:tav>
                                        <p:tav tm="100000">
                                          <p:val>
                                            <p:strVal val="#ppt_x"/>
                                          </p:val>
                                        </p:tav>
                                      </p:tavLst>
                                    </p:anim>
                                    <p:anim calcmode="lin" valueType="num">
                                      <p:cBhvr>
                                        <p:cTn id="37" dur="500" fill="hold"/>
                                        <p:tgtEl>
                                          <p:spTgt spid="150531">
                                            <p:txEl>
                                              <p:pRg st="4" end="4"/>
                                            </p:txEl>
                                          </p:spTgt>
                                        </p:tgtEl>
                                        <p:attrNameLst>
                                          <p:attrName>ppt_y</p:attrName>
                                        </p:attrNameLst>
                                      </p:cBhvr>
                                      <p:tavLst>
                                        <p:tav tm="0">
                                          <p:val>
                                            <p:strVal val="#ppt_y+.05"/>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4" presetClass="entr" presetSubtype="0" fill="hold" grpId="0" nodeType="clickEffect">
                                  <p:stCondLst>
                                    <p:cond delay="0"/>
                                  </p:stCondLst>
                                  <p:childTnLst>
                                    <p:set>
                                      <p:cBhvr>
                                        <p:cTn id="41" dur="1" fill="hold">
                                          <p:stCondLst>
                                            <p:cond delay="0"/>
                                          </p:stCondLst>
                                        </p:cTn>
                                        <p:tgtEl>
                                          <p:spTgt spid="150531">
                                            <p:txEl>
                                              <p:pRg st="5" end="5"/>
                                            </p:txEl>
                                          </p:spTgt>
                                        </p:tgtEl>
                                        <p:attrNameLst>
                                          <p:attrName>style.visibility</p:attrName>
                                        </p:attrNameLst>
                                      </p:cBhvr>
                                      <p:to>
                                        <p:strVal val="visible"/>
                                      </p:to>
                                    </p:set>
                                    <p:animEffect transition="in" filter="fade">
                                      <p:cBhvr>
                                        <p:cTn id="42" dur="500"/>
                                        <p:tgtEl>
                                          <p:spTgt spid="150531">
                                            <p:txEl>
                                              <p:pRg st="5" end="5"/>
                                            </p:txEl>
                                          </p:spTgt>
                                        </p:tgtEl>
                                      </p:cBhvr>
                                    </p:animEffect>
                                    <p:anim calcmode="lin" valueType="num">
                                      <p:cBhvr>
                                        <p:cTn id="43" dur="500" fill="hold"/>
                                        <p:tgtEl>
                                          <p:spTgt spid="150531">
                                            <p:txEl>
                                              <p:pRg st="5" end="5"/>
                                            </p:txEl>
                                          </p:spTgt>
                                        </p:tgtEl>
                                        <p:attrNameLst>
                                          <p:attrName>ppt_x</p:attrName>
                                        </p:attrNameLst>
                                      </p:cBhvr>
                                      <p:tavLst>
                                        <p:tav tm="0">
                                          <p:val>
                                            <p:strVal val="#ppt_x"/>
                                          </p:val>
                                        </p:tav>
                                        <p:tav tm="100000">
                                          <p:val>
                                            <p:strVal val="#ppt_x"/>
                                          </p:val>
                                        </p:tav>
                                      </p:tavLst>
                                    </p:anim>
                                    <p:anim calcmode="lin" valueType="num">
                                      <p:cBhvr>
                                        <p:cTn id="44" dur="500" fill="hold"/>
                                        <p:tgtEl>
                                          <p:spTgt spid="150531">
                                            <p:txEl>
                                              <p:pRg st="5" end="5"/>
                                            </p:txEl>
                                          </p:spTgt>
                                        </p:tgtEl>
                                        <p:attrNameLst>
                                          <p:attrName>ppt_y</p:attrName>
                                        </p:attrNameLst>
                                      </p:cBhvr>
                                      <p:tavLst>
                                        <p:tav tm="0">
                                          <p:val>
                                            <p:strVal val="#ppt_y+.05"/>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4" presetClass="entr" presetSubtype="0" fill="hold" grpId="0" nodeType="clickEffect">
                                  <p:stCondLst>
                                    <p:cond delay="0"/>
                                  </p:stCondLst>
                                  <p:childTnLst>
                                    <p:set>
                                      <p:cBhvr>
                                        <p:cTn id="48" dur="1" fill="hold">
                                          <p:stCondLst>
                                            <p:cond delay="0"/>
                                          </p:stCondLst>
                                        </p:cTn>
                                        <p:tgtEl>
                                          <p:spTgt spid="150531">
                                            <p:txEl>
                                              <p:pRg st="6" end="6"/>
                                            </p:txEl>
                                          </p:spTgt>
                                        </p:tgtEl>
                                        <p:attrNameLst>
                                          <p:attrName>style.visibility</p:attrName>
                                        </p:attrNameLst>
                                      </p:cBhvr>
                                      <p:to>
                                        <p:strVal val="visible"/>
                                      </p:to>
                                    </p:set>
                                    <p:animEffect transition="in" filter="fade">
                                      <p:cBhvr>
                                        <p:cTn id="49" dur="500"/>
                                        <p:tgtEl>
                                          <p:spTgt spid="150531">
                                            <p:txEl>
                                              <p:pRg st="6" end="6"/>
                                            </p:txEl>
                                          </p:spTgt>
                                        </p:tgtEl>
                                      </p:cBhvr>
                                    </p:animEffect>
                                    <p:anim calcmode="lin" valueType="num">
                                      <p:cBhvr>
                                        <p:cTn id="50" dur="500" fill="hold"/>
                                        <p:tgtEl>
                                          <p:spTgt spid="150531">
                                            <p:txEl>
                                              <p:pRg st="6" end="6"/>
                                            </p:txEl>
                                          </p:spTgt>
                                        </p:tgtEl>
                                        <p:attrNameLst>
                                          <p:attrName>ppt_x</p:attrName>
                                        </p:attrNameLst>
                                      </p:cBhvr>
                                      <p:tavLst>
                                        <p:tav tm="0">
                                          <p:val>
                                            <p:strVal val="#ppt_x"/>
                                          </p:val>
                                        </p:tav>
                                        <p:tav tm="100000">
                                          <p:val>
                                            <p:strVal val="#ppt_x"/>
                                          </p:val>
                                        </p:tav>
                                      </p:tavLst>
                                    </p:anim>
                                    <p:anim calcmode="lin" valueType="num">
                                      <p:cBhvr>
                                        <p:cTn id="51" dur="500" fill="hold"/>
                                        <p:tgtEl>
                                          <p:spTgt spid="150531">
                                            <p:txEl>
                                              <p:pRg st="6" end="6"/>
                                            </p:txEl>
                                          </p:spTgt>
                                        </p:tgtEl>
                                        <p:attrNameLst>
                                          <p:attrName>ppt_y</p:attrName>
                                        </p:attrNameLst>
                                      </p:cBhvr>
                                      <p:tavLst>
                                        <p:tav tm="0">
                                          <p:val>
                                            <p:strVal val="#ppt_y+.05"/>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4" presetClass="entr" presetSubtype="0" fill="hold" grpId="0" nodeType="clickEffect">
                                  <p:stCondLst>
                                    <p:cond delay="0"/>
                                  </p:stCondLst>
                                  <p:childTnLst>
                                    <p:set>
                                      <p:cBhvr>
                                        <p:cTn id="55" dur="1" fill="hold">
                                          <p:stCondLst>
                                            <p:cond delay="0"/>
                                          </p:stCondLst>
                                        </p:cTn>
                                        <p:tgtEl>
                                          <p:spTgt spid="150531">
                                            <p:txEl>
                                              <p:pRg st="7" end="7"/>
                                            </p:txEl>
                                          </p:spTgt>
                                        </p:tgtEl>
                                        <p:attrNameLst>
                                          <p:attrName>style.visibility</p:attrName>
                                        </p:attrNameLst>
                                      </p:cBhvr>
                                      <p:to>
                                        <p:strVal val="visible"/>
                                      </p:to>
                                    </p:set>
                                    <p:animEffect transition="in" filter="fade">
                                      <p:cBhvr>
                                        <p:cTn id="56" dur="500"/>
                                        <p:tgtEl>
                                          <p:spTgt spid="150531">
                                            <p:txEl>
                                              <p:pRg st="7" end="7"/>
                                            </p:txEl>
                                          </p:spTgt>
                                        </p:tgtEl>
                                      </p:cBhvr>
                                    </p:animEffect>
                                    <p:anim calcmode="lin" valueType="num">
                                      <p:cBhvr>
                                        <p:cTn id="57" dur="500" fill="hold"/>
                                        <p:tgtEl>
                                          <p:spTgt spid="150531">
                                            <p:txEl>
                                              <p:pRg st="7" end="7"/>
                                            </p:txEl>
                                          </p:spTgt>
                                        </p:tgtEl>
                                        <p:attrNameLst>
                                          <p:attrName>ppt_x</p:attrName>
                                        </p:attrNameLst>
                                      </p:cBhvr>
                                      <p:tavLst>
                                        <p:tav tm="0">
                                          <p:val>
                                            <p:strVal val="#ppt_x"/>
                                          </p:val>
                                        </p:tav>
                                        <p:tav tm="100000">
                                          <p:val>
                                            <p:strVal val="#ppt_x"/>
                                          </p:val>
                                        </p:tav>
                                      </p:tavLst>
                                    </p:anim>
                                    <p:anim calcmode="lin" valueType="num">
                                      <p:cBhvr>
                                        <p:cTn id="58" dur="500" fill="hold"/>
                                        <p:tgtEl>
                                          <p:spTgt spid="150531">
                                            <p:txEl>
                                              <p:pRg st="7" end="7"/>
                                            </p:txEl>
                                          </p:spTgt>
                                        </p:tgtEl>
                                        <p:attrNameLst>
                                          <p:attrName>ppt_y</p:attrName>
                                        </p:attrNameLst>
                                      </p:cBhvr>
                                      <p:tavLst>
                                        <p:tav tm="0">
                                          <p:val>
                                            <p:strVal val="#ppt_y+.05"/>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4" presetClass="entr" presetSubtype="0" fill="hold" grpId="0" nodeType="clickEffect">
                                  <p:stCondLst>
                                    <p:cond delay="0"/>
                                  </p:stCondLst>
                                  <p:childTnLst>
                                    <p:set>
                                      <p:cBhvr>
                                        <p:cTn id="62" dur="1" fill="hold">
                                          <p:stCondLst>
                                            <p:cond delay="0"/>
                                          </p:stCondLst>
                                        </p:cTn>
                                        <p:tgtEl>
                                          <p:spTgt spid="150531">
                                            <p:txEl>
                                              <p:pRg st="8" end="8"/>
                                            </p:txEl>
                                          </p:spTgt>
                                        </p:tgtEl>
                                        <p:attrNameLst>
                                          <p:attrName>style.visibility</p:attrName>
                                        </p:attrNameLst>
                                      </p:cBhvr>
                                      <p:to>
                                        <p:strVal val="visible"/>
                                      </p:to>
                                    </p:set>
                                    <p:animEffect transition="in" filter="fade">
                                      <p:cBhvr>
                                        <p:cTn id="63" dur="500"/>
                                        <p:tgtEl>
                                          <p:spTgt spid="150531">
                                            <p:txEl>
                                              <p:pRg st="8" end="8"/>
                                            </p:txEl>
                                          </p:spTgt>
                                        </p:tgtEl>
                                      </p:cBhvr>
                                    </p:animEffect>
                                    <p:anim calcmode="lin" valueType="num">
                                      <p:cBhvr>
                                        <p:cTn id="64" dur="500" fill="hold"/>
                                        <p:tgtEl>
                                          <p:spTgt spid="150531">
                                            <p:txEl>
                                              <p:pRg st="8" end="8"/>
                                            </p:txEl>
                                          </p:spTgt>
                                        </p:tgtEl>
                                        <p:attrNameLst>
                                          <p:attrName>ppt_x</p:attrName>
                                        </p:attrNameLst>
                                      </p:cBhvr>
                                      <p:tavLst>
                                        <p:tav tm="0">
                                          <p:val>
                                            <p:strVal val="#ppt_x"/>
                                          </p:val>
                                        </p:tav>
                                        <p:tav tm="100000">
                                          <p:val>
                                            <p:strVal val="#ppt_x"/>
                                          </p:val>
                                        </p:tav>
                                      </p:tavLst>
                                    </p:anim>
                                    <p:anim calcmode="lin" valueType="num">
                                      <p:cBhvr>
                                        <p:cTn id="65" dur="500" fill="hold"/>
                                        <p:tgtEl>
                                          <p:spTgt spid="150531">
                                            <p:txEl>
                                              <p:pRg st="8" end="8"/>
                                            </p:txEl>
                                          </p:spTgt>
                                        </p:tgtEl>
                                        <p:attrNameLst>
                                          <p:attrName>ppt_y</p:attrName>
                                        </p:attrNameLst>
                                      </p:cBhvr>
                                      <p:tavLst>
                                        <p:tav tm="0">
                                          <p:val>
                                            <p:strVal val="#ppt_y+.05"/>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4" presetClass="entr" presetSubtype="0" fill="hold" grpId="0" nodeType="clickEffect">
                                  <p:stCondLst>
                                    <p:cond delay="0"/>
                                  </p:stCondLst>
                                  <p:childTnLst>
                                    <p:set>
                                      <p:cBhvr>
                                        <p:cTn id="69" dur="1" fill="hold">
                                          <p:stCondLst>
                                            <p:cond delay="0"/>
                                          </p:stCondLst>
                                        </p:cTn>
                                        <p:tgtEl>
                                          <p:spTgt spid="150531">
                                            <p:txEl>
                                              <p:pRg st="9" end="9"/>
                                            </p:txEl>
                                          </p:spTgt>
                                        </p:tgtEl>
                                        <p:attrNameLst>
                                          <p:attrName>style.visibility</p:attrName>
                                        </p:attrNameLst>
                                      </p:cBhvr>
                                      <p:to>
                                        <p:strVal val="visible"/>
                                      </p:to>
                                    </p:set>
                                    <p:animEffect transition="in" filter="fade">
                                      <p:cBhvr>
                                        <p:cTn id="70" dur="500"/>
                                        <p:tgtEl>
                                          <p:spTgt spid="150531">
                                            <p:txEl>
                                              <p:pRg st="9" end="9"/>
                                            </p:txEl>
                                          </p:spTgt>
                                        </p:tgtEl>
                                      </p:cBhvr>
                                    </p:animEffect>
                                    <p:anim calcmode="lin" valueType="num">
                                      <p:cBhvr>
                                        <p:cTn id="71" dur="500" fill="hold"/>
                                        <p:tgtEl>
                                          <p:spTgt spid="150531">
                                            <p:txEl>
                                              <p:pRg st="9" end="9"/>
                                            </p:txEl>
                                          </p:spTgt>
                                        </p:tgtEl>
                                        <p:attrNameLst>
                                          <p:attrName>ppt_x</p:attrName>
                                        </p:attrNameLst>
                                      </p:cBhvr>
                                      <p:tavLst>
                                        <p:tav tm="0">
                                          <p:val>
                                            <p:strVal val="#ppt_x"/>
                                          </p:val>
                                        </p:tav>
                                        <p:tav tm="100000">
                                          <p:val>
                                            <p:strVal val="#ppt_x"/>
                                          </p:val>
                                        </p:tav>
                                      </p:tavLst>
                                    </p:anim>
                                    <p:anim calcmode="lin" valueType="num">
                                      <p:cBhvr>
                                        <p:cTn id="72" dur="500" fill="hold"/>
                                        <p:tgtEl>
                                          <p:spTgt spid="150531">
                                            <p:txEl>
                                              <p:pRg st="9" end="9"/>
                                            </p:txEl>
                                          </p:spTgt>
                                        </p:tgtEl>
                                        <p:attrNameLst>
                                          <p:attrName>ppt_y</p:attrName>
                                        </p:attrNameLst>
                                      </p:cBhvr>
                                      <p:tavLst>
                                        <p:tav tm="0">
                                          <p:val>
                                            <p:strVal val="#ppt_y+.05"/>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4" presetClass="entr" presetSubtype="0" fill="hold" grpId="0" nodeType="clickEffect">
                                  <p:stCondLst>
                                    <p:cond delay="0"/>
                                  </p:stCondLst>
                                  <p:childTnLst>
                                    <p:set>
                                      <p:cBhvr>
                                        <p:cTn id="76" dur="1" fill="hold">
                                          <p:stCondLst>
                                            <p:cond delay="0"/>
                                          </p:stCondLst>
                                        </p:cTn>
                                        <p:tgtEl>
                                          <p:spTgt spid="150531">
                                            <p:txEl>
                                              <p:pRg st="10" end="10"/>
                                            </p:txEl>
                                          </p:spTgt>
                                        </p:tgtEl>
                                        <p:attrNameLst>
                                          <p:attrName>style.visibility</p:attrName>
                                        </p:attrNameLst>
                                      </p:cBhvr>
                                      <p:to>
                                        <p:strVal val="visible"/>
                                      </p:to>
                                    </p:set>
                                    <p:animEffect transition="in" filter="fade">
                                      <p:cBhvr>
                                        <p:cTn id="77" dur="500"/>
                                        <p:tgtEl>
                                          <p:spTgt spid="150531">
                                            <p:txEl>
                                              <p:pRg st="10" end="10"/>
                                            </p:txEl>
                                          </p:spTgt>
                                        </p:tgtEl>
                                      </p:cBhvr>
                                    </p:animEffect>
                                    <p:anim calcmode="lin" valueType="num">
                                      <p:cBhvr>
                                        <p:cTn id="78" dur="500" fill="hold"/>
                                        <p:tgtEl>
                                          <p:spTgt spid="150531">
                                            <p:txEl>
                                              <p:pRg st="10" end="10"/>
                                            </p:txEl>
                                          </p:spTgt>
                                        </p:tgtEl>
                                        <p:attrNameLst>
                                          <p:attrName>ppt_x</p:attrName>
                                        </p:attrNameLst>
                                      </p:cBhvr>
                                      <p:tavLst>
                                        <p:tav tm="0">
                                          <p:val>
                                            <p:strVal val="#ppt_x"/>
                                          </p:val>
                                        </p:tav>
                                        <p:tav tm="100000">
                                          <p:val>
                                            <p:strVal val="#ppt_x"/>
                                          </p:val>
                                        </p:tav>
                                      </p:tavLst>
                                    </p:anim>
                                    <p:anim calcmode="lin" valueType="num">
                                      <p:cBhvr>
                                        <p:cTn id="79" dur="500" fill="hold"/>
                                        <p:tgtEl>
                                          <p:spTgt spid="150531">
                                            <p:txEl>
                                              <p:pRg st="10" end="10"/>
                                            </p:txEl>
                                          </p:spTgt>
                                        </p:tgtEl>
                                        <p:attrNameLst>
                                          <p:attrName>ppt_y</p:attrName>
                                        </p:attrNameLst>
                                      </p:cBhvr>
                                      <p:tavLst>
                                        <p:tav tm="0">
                                          <p:val>
                                            <p:strVal val="#ppt_y+.05"/>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4" presetClass="entr" presetSubtype="0" fill="hold" grpId="0" nodeType="clickEffect">
                                  <p:stCondLst>
                                    <p:cond delay="0"/>
                                  </p:stCondLst>
                                  <p:childTnLst>
                                    <p:set>
                                      <p:cBhvr>
                                        <p:cTn id="83" dur="1" fill="hold">
                                          <p:stCondLst>
                                            <p:cond delay="0"/>
                                          </p:stCondLst>
                                        </p:cTn>
                                        <p:tgtEl>
                                          <p:spTgt spid="150531">
                                            <p:txEl>
                                              <p:pRg st="11" end="11"/>
                                            </p:txEl>
                                          </p:spTgt>
                                        </p:tgtEl>
                                        <p:attrNameLst>
                                          <p:attrName>style.visibility</p:attrName>
                                        </p:attrNameLst>
                                      </p:cBhvr>
                                      <p:to>
                                        <p:strVal val="visible"/>
                                      </p:to>
                                    </p:set>
                                    <p:animEffect transition="in" filter="fade">
                                      <p:cBhvr>
                                        <p:cTn id="84" dur="500"/>
                                        <p:tgtEl>
                                          <p:spTgt spid="150531">
                                            <p:txEl>
                                              <p:pRg st="11" end="11"/>
                                            </p:txEl>
                                          </p:spTgt>
                                        </p:tgtEl>
                                      </p:cBhvr>
                                    </p:animEffect>
                                    <p:anim calcmode="lin" valueType="num">
                                      <p:cBhvr>
                                        <p:cTn id="85" dur="500" fill="hold"/>
                                        <p:tgtEl>
                                          <p:spTgt spid="150531">
                                            <p:txEl>
                                              <p:pRg st="11" end="11"/>
                                            </p:txEl>
                                          </p:spTgt>
                                        </p:tgtEl>
                                        <p:attrNameLst>
                                          <p:attrName>ppt_x</p:attrName>
                                        </p:attrNameLst>
                                      </p:cBhvr>
                                      <p:tavLst>
                                        <p:tav tm="0">
                                          <p:val>
                                            <p:strVal val="#ppt_x"/>
                                          </p:val>
                                        </p:tav>
                                        <p:tav tm="100000">
                                          <p:val>
                                            <p:strVal val="#ppt_x"/>
                                          </p:val>
                                        </p:tav>
                                      </p:tavLst>
                                    </p:anim>
                                    <p:anim calcmode="lin" valueType="num">
                                      <p:cBhvr>
                                        <p:cTn id="86" dur="500" fill="hold"/>
                                        <p:tgtEl>
                                          <p:spTgt spid="150531">
                                            <p:txEl>
                                              <p:pRg st="11" end="11"/>
                                            </p:txEl>
                                          </p:spTgt>
                                        </p:tgtEl>
                                        <p:attrNameLst>
                                          <p:attrName>ppt_y</p:attrName>
                                        </p:attrNameLst>
                                      </p:cBhvr>
                                      <p:tavLst>
                                        <p:tav tm="0">
                                          <p:val>
                                            <p:strVal val="#ppt_y+.05"/>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4" presetClass="entr" presetSubtype="0" fill="hold" grpId="0" nodeType="clickEffect">
                                  <p:stCondLst>
                                    <p:cond delay="0"/>
                                  </p:stCondLst>
                                  <p:childTnLst>
                                    <p:set>
                                      <p:cBhvr>
                                        <p:cTn id="90" dur="1" fill="hold">
                                          <p:stCondLst>
                                            <p:cond delay="0"/>
                                          </p:stCondLst>
                                        </p:cTn>
                                        <p:tgtEl>
                                          <p:spTgt spid="150531">
                                            <p:txEl>
                                              <p:pRg st="12" end="12"/>
                                            </p:txEl>
                                          </p:spTgt>
                                        </p:tgtEl>
                                        <p:attrNameLst>
                                          <p:attrName>style.visibility</p:attrName>
                                        </p:attrNameLst>
                                      </p:cBhvr>
                                      <p:to>
                                        <p:strVal val="visible"/>
                                      </p:to>
                                    </p:set>
                                    <p:animEffect transition="in" filter="fade">
                                      <p:cBhvr>
                                        <p:cTn id="91" dur="500"/>
                                        <p:tgtEl>
                                          <p:spTgt spid="150531">
                                            <p:txEl>
                                              <p:pRg st="12" end="12"/>
                                            </p:txEl>
                                          </p:spTgt>
                                        </p:tgtEl>
                                      </p:cBhvr>
                                    </p:animEffect>
                                    <p:anim calcmode="lin" valueType="num">
                                      <p:cBhvr>
                                        <p:cTn id="92" dur="500" fill="hold"/>
                                        <p:tgtEl>
                                          <p:spTgt spid="150531">
                                            <p:txEl>
                                              <p:pRg st="12" end="12"/>
                                            </p:txEl>
                                          </p:spTgt>
                                        </p:tgtEl>
                                        <p:attrNameLst>
                                          <p:attrName>ppt_x</p:attrName>
                                        </p:attrNameLst>
                                      </p:cBhvr>
                                      <p:tavLst>
                                        <p:tav tm="0">
                                          <p:val>
                                            <p:strVal val="#ppt_x"/>
                                          </p:val>
                                        </p:tav>
                                        <p:tav tm="100000">
                                          <p:val>
                                            <p:strVal val="#ppt_x"/>
                                          </p:val>
                                        </p:tav>
                                      </p:tavLst>
                                    </p:anim>
                                    <p:anim calcmode="lin" valueType="num">
                                      <p:cBhvr>
                                        <p:cTn id="93" dur="500" fill="hold"/>
                                        <p:tgtEl>
                                          <p:spTgt spid="150531">
                                            <p:txEl>
                                              <p:pRg st="12" end="12"/>
                                            </p:txEl>
                                          </p:spTgt>
                                        </p:tgtEl>
                                        <p:attrNameLst>
                                          <p:attrName>ppt_y</p:attrName>
                                        </p:attrNameLst>
                                      </p:cBhvr>
                                      <p:tavLst>
                                        <p:tav tm="0">
                                          <p:val>
                                            <p:strVal val="#ppt_y+.05"/>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4" presetClass="entr" presetSubtype="0" fill="hold" grpId="0" nodeType="clickEffect">
                                  <p:stCondLst>
                                    <p:cond delay="0"/>
                                  </p:stCondLst>
                                  <p:childTnLst>
                                    <p:set>
                                      <p:cBhvr>
                                        <p:cTn id="97" dur="1" fill="hold">
                                          <p:stCondLst>
                                            <p:cond delay="0"/>
                                          </p:stCondLst>
                                        </p:cTn>
                                        <p:tgtEl>
                                          <p:spTgt spid="150531">
                                            <p:txEl>
                                              <p:pRg st="13" end="13"/>
                                            </p:txEl>
                                          </p:spTgt>
                                        </p:tgtEl>
                                        <p:attrNameLst>
                                          <p:attrName>style.visibility</p:attrName>
                                        </p:attrNameLst>
                                      </p:cBhvr>
                                      <p:to>
                                        <p:strVal val="visible"/>
                                      </p:to>
                                    </p:set>
                                    <p:animEffect transition="in" filter="fade">
                                      <p:cBhvr>
                                        <p:cTn id="98" dur="500"/>
                                        <p:tgtEl>
                                          <p:spTgt spid="150531">
                                            <p:txEl>
                                              <p:pRg st="13" end="13"/>
                                            </p:txEl>
                                          </p:spTgt>
                                        </p:tgtEl>
                                      </p:cBhvr>
                                    </p:animEffect>
                                    <p:anim calcmode="lin" valueType="num">
                                      <p:cBhvr>
                                        <p:cTn id="99" dur="500" fill="hold"/>
                                        <p:tgtEl>
                                          <p:spTgt spid="150531">
                                            <p:txEl>
                                              <p:pRg st="13" end="13"/>
                                            </p:txEl>
                                          </p:spTgt>
                                        </p:tgtEl>
                                        <p:attrNameLst>
                                          <p:attrName>ppt_x</p:attrName>
                                        </p:attrNameLst>
                                      </p:cBhvr>
                                      <p:tavLst>
                                        <p:tav tm="0">
                                          <p:val>
                                            <p:strVal val="#ppt_x"/>
                                          </p:val>
                                        </p:tav>
                                        <p:tav tm="100000">
                                          <p:val>
                                            <p:strVal val="#ppt_x"/>
                                          </p:val>
                                        </p:tav>
                                      </p:tavLst>
                                    </p:anim>
                                    <p:anim calcmode="lin" valueType="num">
                                      <p:cBhvr>
                                        <p:cTn id="100" dur="500" fill="hold"/>
                                        <p:tgtEl>
                                          <p:spTgt spid="150531">
                                            <p:txEl>
                                              <p:pRg st="13" end="13"/>
                                            </p:txEl>
                                          </p:spTgt>
                                        </p:tgtEl>
                                        <p:attrNameLst>
                                          <p:attrName>ppt_y</p:attrName>
                                        </p:attrNameLst>
                                      </p:cBhvr>
                                      <p:tavLst>
                                        <p:tav tm="0">
                                          <p:val>
                                            <p:strVal val="#ppt_y+.05"/>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4" presetClass="entr" presetSubtype="0" fill="hold" grpId="0" nodeType="clickEffect">
                                  <p:stCondLst>
                                    <p:cond delay="0"/>
                                  </p:stCondLst>
                                  <p:childTnLst>
                                    <p:set>
                                      <p:cBhvr>
                                        <p:cTn id="104" dur="1" fill="hold">
                                          <p:stCondLst>
                                            <p:cond delay="0"/>
                                          </p:stCondLst>
                                        </p:cTn>
                                        <p:tgtEl>
                                          <p:spTgt spid="150531">
                                            <p:txEl>
                                              <p:pRg st="14" end="14"/>
                                            </p:txEl>
                                          </p:spTgt>
                                        </p:tgtEl>
                                        <p:attrNameLst>
                                          <p:attrName>style.visibility</p:attrName>
                                        </p:attrNameLst>
                                      </p:cBhvr>
                                      <p:to>
                                        <p:strVal val="visible"/>
                                      </p:to>
                                    </p:set>
                                    <p:animEffect transition="in" filter="fade">
                                      <p:cBhvr>
                                        <p:cTn id="105" dur="500"/>
                                        <p:tgtEl>
                                          <p:spTgt spid="150531">
                                            <p:txEl>
                                              <p:pRg st="14" end="14"/>
                                            </p:txEl>
                                          </p:spTgt>
                                        </p:tgtEl>
                                      </p:cBhvr>
                                    </p:animEffect>
                                    <p:anim calcmode="lin" valueType="num">
                                      <p:cBhvr>
                                        <p:cTn id="106" dur="500" fill="hold"/>
                                        <p:tgtEl>
                                          <p:spTgt spid="150531">
                                            <p:txEl>
                                              <p:pRg st="14" end="14"/>
                                            </p:txEl>
                                          </p:spTgt>
                                        </p:tgtEl>
                                        <p:attrNameLst>
                                          <p:attrName>ppt_x</p:attrName>
                                        </p:attrNameLst>
                                      </p:cBhvr>
                                      <p:tavLst>
                                        <p:tav tm="0">
                                          <p:val>
                                            <p:strVal val="#ppt_x"/>
                                          </p:val>
                                        </p:tav>
                                        <p:tav tm="100000">
                                          <p:val>
                                            <p:strVal val="#ppt_x"/>
                                          </p:val>
                                        </p:tav>
                                      </p:tavLst>
                                    </p:anim>
                                    <p:anim calcmode="lin" valueType="num">
                                      <p:cBhvr>
                                        <p:cTn id="107" dur="500" fill="hold"/>
                                        <p:tgtEl>
                                          <p:spTgt spid="150531">
                                            <p:txEl>
                                              <p:pRg st="14" end="1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531" grpId="0" build="p"/>
    </p:bldLst>
  </p:timing>
</p:sld>
</file>

<file path=ppt/slides/slide16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1555" name="Rectangle 3"/>
          <p:cNvSpPr>
            <a:spLocks noGrp="1" noChangeArrowheads="1"/>
          </p:cNvSpPr>
          <p:nvPr>
            <p:ph type="body" idx="1"/>
          </p:nvPr>
        </p:nvSpPr>
        <p:spPr>
          <a:xfrm>
            <a:off x="685800" y="609600"/>
            <a:ext cx="7772400" cy="5486400"/>
          </a:xfrm>
        </p:spPr>
        <p:txBody>
          <a:bodyPr>
            <a:normAutofit lnSpcReduction="10000"/>
          </a:bodyPr>
          <a:lstStyle/>
          <a:p>
            <a:pPr marL="609600" indent="-609600" eaLnBrk="1" hangingPunct="1">
              <a:lnSpc>
                <a:spcPct val="90000"/>
              </a:lnSpc>
              <a:buFont typeface="Wingdings" pitchFamily="2" charset="2"/>
              <a:buAutoNum type="arabicPeriod" startAt="25"/>
            </a:pPr>
            <a:r>
              <a:rPr lang="en-US" sz="2800" b="1" dirty="0" smtClean="0">
                <a:solidFill>
                  <a:srgbClr val="C00000"/>
                </a:solidFill>
                <a:latin typeface="Arial" charset="0"/>
              </a:rPr>
              <a:t>Chest</a:t>
            </a:r>
          </a:p>
          <a:p>
            <a:pPr marL="609600" indent="-609600" eaLnBrk="1" hangingPunct="1">
              <a:lnSpc>
                <a:spcPct val="90000"/>
              </a:lnSpc>
              <a:buFont typeface="Wingdings" pitchFamily="2" charset="2"/>
              <a:buAutoNum type="arabicPeriod" startAt="25"/>
            </a:pPr>
            <a:r>
              <a:rPr lang="en-US" sz="2800" b="1" dirty="0" smtClean="0">
                <a:solidFill>
                  <a:srgbClr val="C00000"/>
                </a:solidFill>
                <a:latin typeface="Arial" charset="0"/>
              </a:rPr>
              <a:t>Back</a:t>
            </a:r>
          </a:p>
          <a:p>
            <a:pPr marL="609600" indent="-609600" eaLnBrk="1" hangingPunct="1">
              <a:lnSpc>
                <a:spcPct val="90000"/>
              </a:lnSpc>
              <a:buFont typeface="Wingdings" pitchFamily="2" charset="2"/>
              <a:buAutoNum type="arabicPeriod" startAt="25"/>
            </a:pPr>
            <a:r>
              <a:rPr lang="en-US" sz="2800" b="1" dirty="0" smtClean="0">
                <a:solidFill>
                  <a:srgbClr val="C00000"/>
                </a:solidFill>
                <a:latin typeface="Arial" charset="0"/>
              </a:rPr>
              <a:t>Extremities</a:t>
            </a:r>
          </a:p>
          <a:p>
            <a:pPr marL="609600" indent="-609600" eaLnBrk="1" hangingPunct="1">
              <a:lnSpc>
                <a:spcPct val="90000"/>
              </a:lnSpc>
              <a:buFont typeface="Wingdings" pitchFamily="2" charset="2"/>
              <a:buAutoNum type="arabicPeriod" startAt="25"/>
            </a:pPr>
            <a:r>
              <a:rPr lang="en-US" sz="2800" b="1" dirty="0" smtClean="0">
                <a:solidFill>
                  <a:srgbClr val="C00000"/>
                </a:solidFill>
                <a:latin typeface="Arial" charset="0"/>
              </a:rPr>
              <a:t>Sleep</a:t>
            </a:r>
          </a:p>
          <a:p>
            <a:pPr marL="609600" indent="-609600" eaLnBrk="1" hangingPunct="1">
              <a:lnSpc>
                <a:spcPct val="90000"/>
              </a:lnSpc>
              <a:buFont typeface="Wingdings" pitchFamily="2" charset="2"/>
              <a:buAutoNum type="arabicPeriod" startAt="25"/>
            </a:pPr>
            <a:r>
              <a:rPr lang="en-US" sz="2800" b="1" dirty="0" smtClean="0">
                <a:solidFill>
                  <a:srgbClr val="C00000"/>
                </a:solidFill>
                <a:latin typeface="Arial" charset="0"/>
              </a:rPr>
              <a:t>Chill</a:t>
            </a:r>
          </a:p>
          <a:p>
            <a:pPr marL="609600" indent="-609600" eaLnBrk="1" hangingPunct="1">
              <a:lnSpc>
                <a:spcPct val="90000"/>
              </a:lnSpc>
              <a:buFont typeface="Wingdings" pitchFamily="2" charset="2"/>
              <a:buAutoNum type="arabicPeriod" startAt="25"/>
            </a:pPr>
            <a:r>
              <a:rPr lang="en-US" sz="2800" b="1" dirty="0" smtClean="0">
                <a:solidFill>
                  <a:srgbClr val="C00000"/>
                </a:solidFill>
                <a:latin typeface="Arial" charset="0"/>
              </a:rPr>
              <a:t>Fever</a:t>
            </a:r>
          </a:p>
          <a:p>
            <a:pPr marL="609600" indent="-609600" eaLnBrk="1" hangingPunct="1">
              <a:lnSpc>
                <a:spcPct val="90000"/>
              </a:lnSpc>
              <a:buFont typeface="Wingdings" pitchFamily="2" charset="2"/>
              <a:buAutoNum type="arabicPeriod" startAt="25"/>
            </a:pPr>
            <a:r>
              <a:rPr lang="en-US" sz="2800" b="1" dirty="0" smtClean="0">
                <a:solidFill>
                  <a:srgbClr val="C00000"/>
                </a:solidFill>
                <a:latin typeface="Arial" charset="0"/>
              </a:rPr>
              <a:t>Perspiration</a:t>
            </a:r>
          </a:p>
          <a:p>
            <a:pPr marL="609600" indent="-609600" eaLnBrk="1" hangingPunct="1">
              <a:lnSpc>
                <a:spcPct val="90000"/>
              </a:lnSpc>
              <a:buFont typeface="Wingdings" pitchFamily="2" charset="2"/>
              <a:buAutoNum type="arabicPeriod" startAt="25"/>
            </a:pPr>
            <a:r>
              <a:rPr lang="en-US" sz="2800" b="1" dirty="0" smtClean="0">
                <a:solidFill>
                  <a:srgbClr val="C00000"/>
                </a:solidFill>
                <a:latin typeface="Arial" charset="0"/>
              </a:rPr>
              <a:t>Skin</a:t>
            </a:r>
          </a:p>
          <a:p>
            <a:pPr marL="609600" indent="-609600" eaLnBrk="1" hangingPunct="1">
              <a:lnSpc>
                <a:spcPct val="90000"/>
              </a:lnSpc>
              <a:buFont typeface="Wingdings" pitchFamily="2" charset="2"/>
              <a:buAutoNum type="arabicPeriod" startAt="25"/>
            </a:pPr>
            <a:r>
              <a:rPr lang="en-US" sz="2800" b="1" dirty="0" smtClean="0">
                <a:solidFill>
                  <a:srgbClr val="C00000"/>
                </a:solidFill>
                <a:latin typeface="Arial" charset="0"/>
              </a:rPr>
              <a:t>Generalities</a:t>
            </a:r>
          </a:p>
          <a:p>
            <a:pPr marL="609600" indent="-609600" eaLnBrk="1" hangingPunct="1">
              <a:lnSpc>
                <a:spcPct val="90000"/>
              </a:lnSpc>
              <a:buFont typeface="Wingdings" pitchFamily="2" charset="2"/>
              <a:buNone/>
            </a:pPr>
            <a:r>
              <a:rPr lang="en-US" sz="2800" dirty="0" smtClean="0">
                <a:latin typeface="Arial" charset="0"/>
              </a:rPr>
              <a:t>	</a:t>
            </a:r>
            <a:r>
              <a:rPr lang="en-US" sz="2800" b="1" dirty="0" smtClean="0">
                <a:latin typeface="Arial" charset="0"/>
              </a:rPr>
              <a:t>Note:</a:t>
            </a:r>
            <a:r>
              <a:rPr lang="en-US" sz="2800" dirty="0" smtClean="0">
                <a:latin typeface="Arial" charset="0"/>
              </a:rPr>
              <a:t>  </a:t>
            </a:r>
            <a:r>
              <a:rPr lang="en-US" sz="2800" b="1" dirty="0" smtClean="0">
                <a:solidFill>
                  <a:srgbClr val="002060"/>
                </a:solidFill>
                <a:latin typeface="Arial" charset="0"/>
              </a:rPr>
              <a:t>Some count the sub-chapters of urinary organs as separate chapters. Hence the total number might come to 37.</a:t>
            </a:r>
          </a:p>
          <a:p>
            <a:pPr marL="609600" indent="-609600" eaLnBrk="1" hangingPunct="1">
              <a:lnSpc>
                <a:spcPct val="90000"/>
              </a:lnSpc>
            </a:pPr>
            <a:endParaRPr lang="en-US" sz="2800" dirty="0" smtClean="0"/>
          </a:p>
        </p:txBody>
      </p:sp>
      <p:sp>
        <p:nvSpPr>
          <p:cNvPr id="4" name="Footer Placeholder 3"/>
          <p:cNvSpPr>
            <a:spLocks noGrp="1"/>
          </p:cNvSpPr>
          <p:nvPr>
            <p:ph type="ftr" sz="quarter" idx="11"/>
          </p:nvPr>
        </p:nvSpPr>
        <p:spPr/>
        <p:txBody>
          <a:bodyPr/>
          <a:lstStyle/>
          <a:p>
            <a:r>
              <a:rPr lang="en-US" smtClean="0"/>
              <a:t>SKHMC DEPT.of.REPERTORY</a:t>
            </a:r>
            <a:endParaRPr lang="en-US"/>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4" presetClass="entr" presetSubtype="0" fill="hold" grpId="0" nodeType="clickEffect">
                                  <p:stCondLst>
                                    <p:cond delay="0"/>
                                  </p:stCondLst>
                                  <p:childTnLst>
                                    <p:set>
                                      <p:cBhvr>
                                        <p:cTn id="6" dur="1" fill="hold">
                                          <p:stCondLst>
                                            <p:cond delay="0"/>
                                          </p:stCondLst>
                                        </p:cTn>
                                        <p:tgtEl>
                                          <p:spTgt spid="151555">
                                            <p:txEl>
                                              <p:pRg st="0" end="0"/>
                                            </p:txEl>
                                          </p:spTgt>
                                        </p:tgtEl>
                                        <p:attrNameLst>
                                          <p:attrName>style.visibility</p:attrName>
                                        </p:attrNameLst>
                                      </p:cBhvr>
                                      <p:to>
                                        <p:strVal val="visible"/>
                                      </p:to>
                                    </p:set>
                                    <p:animEffect transition="in" filter="fade">
                                      <p:cBhvr>
                                        <p:cTn id="7" dur="500"/>
                                        <p:tgtEl>
                                          <p:spTgt spid="151555">
                                            <p:txEl>
                                              <p:pRg st="0" end="0"/>
                                            </p:txEl>
                                          </p:spTgt>
                                        </p:tgtEl>
                                      </p:cBhvr>
                                    </p:animEffect>
                                    <p:anim calcmode="lin" valueType="num">
                                      <p:cBhvr>
                                        <p:cTn id="8" dur="500" fill="hold"/>
                                        <p:tgtEl>
                                          <p:spTgt spid="151555">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151555">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51555">
                                            <p:txEl>
                                              <p:pRg st="1" end="1"/>
                                            </p:txEl>
                                          </p:spTgt>
                                        </p:tgtEl>
                                        <p:attrNameLst>
                                          <p:attrName>style.visibility</p:attrName>
                                        </p:attrNameLst>
                                      </p:cBhvr>
                                      <p:to>
                                        <p:strVal val="visible"/>
                                      </p:to>
                                    </p:set>
                                    <p:animEffect transition="in" filter="fade">
                                      <p:cBhvr>
                                        <p:cTn id="14" dur="500"/>
                                        <p:tgtEl>
                                          <p:spTgt spid="151555">
                                            <p:txEl>
                                              <p:pRg st="1" end="1"/>
                                            </p:txEl>
                                          </p:spTgt>
                                        </p:tgtEl>
                                      </p:cBhvr>
                                    </p:animEffect>
                                    <p:anim calcmode="lin" valueType="num">
                                      <p:cBhvr>
                                        <p:cTn id="15" dur="500" fill="hold"/>
                                        <p:tgtEl>
                                          <p:spTgt spid="151555">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151555">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151555">
                                            <p:txEl>
                                              <p:pRg st="2" end="2"/>
                                            </p:txEl>
                                          </p:spTgt>
                                        </p:tgtEl>
                                        <p:attrNameLst>
                                          <p:attrName>style.visibility</p:attrName>
                                        </p:attrNameLst>
                                      </p:cBhvr>
                                      <p:to>
                                        <p:strVal val="visible"/>
                                      </p:to>
                                    </p:set>
                                    <p:animEffect transition="in" filter="fade">
                                      <p:cBhvr>
                                        <p:cTn id="21" dur="500"/>
                                        <p:tgtEl>
                                          <p:spTgt spid="151555">
                                            <p:txEl>
                                              <p:pRg st="2" end="2"/>
                                            </p:txEl>
                                          </p:spTgt>
                                        </p:tgtEl>
                                      </p:cBhvr>
                                    </p:animEffect>
                                    <p:anim calcmode="lin" valueType="num">
                                      <p:cBhvr>
                                        <p:cTn id="22" dur="500" fill="hold"/>
                                        <p:tgtEl>
                                          <p:spTgt spid="151555">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151555">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151555">
                                            <p:txEl>
                                              <p:pRg st="3" end="3"/>
                                            </p:txEl>
                                          </p:spTgt>
                                        </p:tgtEl>
                                        <p:attrNameLst>
                                          <p:attrName>style.visibility</p:attrName>
                                        </p:attrNameLst>
                                      </p:cBhvr>
                                      <p:to>
                                        <p:strVal val="visible"/>
                                      </p:to>
                                    </p:set>
                                    <p:animEffect transition="in" filter="fade">
                                      <p:cBhvr>
                                        <p:cTn id="28" dur="500"/>
                                        <p:tgtEl>
                                          <p:spTgt spid="151555">
                                            <p:txEl>
                                              <p:pRg st="3" end="3"/>
                                            </p:txEl>
                                          </p:spTgt>
                                        </p:tgtEl>
                                      </p:cBhvr>
                                    </p:animEffect>
                                    <p:anim calcmode="lin" valueType="num">
                                      <p:cBhvr>
                                        <p:cTn id="29" dur="500" fill="hold"/>
                                        <p:tgtEl>
                                          <p:spTgt spid="151555">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151555">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151555">
                                            <p:txEl>
                                              <p:pRg st="4" end="4"/>
                                            </p:txEl>
                                          </p:spTgt>
                                        </p:tgtEl>
                                        <p:attrNameLst>
                                          <p:attrName>style.visibility</p:attrName>
                                        </p:attrNameLst>
                                      </p:cBhvr>
                                      <p:to>
                                        <p:strVal val="visible"/>
                                      </p:to>
                                    </p:set>
                                    <p:animEffect transition="in" filter="fade">
                                      <p:cBhvr>
                                        <p:cTn id="35" dur="500"/>
                                        <p:tgtEl>
                                          <p:spTgt spid="151555">
                                            <p:txEl>
                                              <p:pRg st="4" end="4"/>
                                            </p:txEl>
                                          </p:spTgt>
                                        </p:tgtEl>
                                      </p:cBhvr>
                                    </p:animEffect>
                                    <p:anim calcmode="lin" valueType="num">
                                      <p:cBhvr>
                                        <p:cTn id="36" dur="500" fill="hold"/>
                                        <p:tgtEl>
                                          <p:spTgt spid="151555">
                                            <p:txEl>
                                              <p:pRg st="4" end="4"/>
                                            </p:txEl>
                                          </p:spTgt>
                                        </p:tgtEl>
                                        <p:attrNameLst>
                                          <p:attrName>ppt_x</p:attrName>
                                        </p:attrNameLst>
                                      </p:cBhvr>
                                      <p:tavLst>
                                        <p:tav tm="0">
                                          <p:val>
                                            <p:strVal val="#ppt_x"/>
                                          </p:val>
                                        </p:tav>
                                        <p:tav tm="100000">
                                          <p:val>
                                            <p:strVal val="#ppt_x"/>
                                          </p:val>
                                        </p:tav>
                                      </p:tavLst>
                                    </p:anim>
                                    <p:anim calcmode="lin" valueType="num">
                                      <p:cBhvr>
                                        <p:cTn id="37" dur="500" fill="hold"/>
                                        <p:tgtEl>
                                          <p:spTgt spid="151555">
                                            <p:txEl>
                                              <p:pRg st="4" end="4"/>
                                            </p:txEl>
                                          </p:spTgt>
                                        </p:tgtEl>
                                        <p:attrNameLst>
                                          <p:attrName>ppt_y</p:attrName>
                                        </p:attrNameLst>
                                      </p:cBhvr>
                                      <p:tavLst>
                                        <p:tav tm="0">
                                          <p:val>
                                            <p:strVal val="#ppt_y+.05"/>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4" presetClass="entr" presetSubtype="0" fill="hold" grpId="0" nodeType="clickEffect">
                                  <p:stCondLst>
                                    <p:cond delay="0"/>
                                  </p:stCondLst>
                                  <p:childTnLst>
                                    <p:set>
                                      <p:cBhvr>
                                        <p:cTn id="41" dur="1" fill="hold">
                                          <p:stCondLst>
                                            <p:cond delay="0"/>
                                          </p:stCondLst>
                                        </p:cTn>
                                        <p:tgtEl>
                                          <p:spTgt spid="151555">
                                            <p:txEl>
                                              <p:pRg st="5" end="5"/>
                                            </p:txEl>
                                          </p:spTgt>
                                        </p:tgtEl>
                                        <p:attrNameLst>
                                          <p:attrName>style.visibility</p:attrName>
                                        </p:attrNameLst>
                                      </p:cBhvr>
                                      <p:to>
                                        <p:strVal val="visible"/>
                                      </p:to>
                                    </p:set>
                                    <p:animEffect transition="in" filter="fade">
                                      <p:cBhvr>
                                        <p:cTn id="42" dur="500"/>
                                        <p:tgtEl>
                                          <p:spTgt spid="151555">
                                            <p:txEl>
                                              <p:pRg st="5" end="5"/>
                                            </p:txEl>
                                          </p:spTgt>
                                        </p:tgtEl>
                                      </p:cBhvr>
                                    </p:animEffect>
                                    <p:anim calcmode="lin" valueType="num">
                                      <p:cBhvr>
                                        <p:cTn id="43" dur="500" fill="hold"/>
                                        <p:tgtEl>
                                          <p:spTgt spid="151555">
                                            <p:txEl>
                                              <p:pRg st="5" end="5"/>
                                            </p:txEl>
                                          </p:spTgt>
                                        </p:tgtEl>
                                        <p:attrNameLst>
                                          <p:attrName>ppt_x</p:attrName>
                                        </p:attrNameLst>
                                      </p:cBhvr>
                                      <p:tavLst>
                                        <p:tav tm="0">
                                          <p:val>
                                            <p:strVal val="#ppt_x"/>
                                          </p:val>
                                        </p:tav>
                                        <p:tav tm="100000">
                                          <p:val>
                                            <p:strVal val="#ppt_x"/>
                                          </p:val>
                                        </p:tav>
                                      </p:tavLst>
                                    </p:anim>
                                    <p:anim calcmode="lin" valueType="num">
                                      <p:cBhvr>
                                        <p:cTn id="44" dur="500" fill="hold"/>
                                        <p:tgtEl>
                                          <p:spTgt spid="151555">
                                            <p:txEl>
                                              <p:pRg st="5" end="5"/>
                                            </p:txEl>
                                          </p:spTgt>
                                        </p:tgtEl>
                                        <p:attrNameLst>
                                          <p:attrName>ppt_y</p:attrName>
                                        </p:attrNameLst>
                                      </p:cBhvr>
                                      <p:tavLst>
                                        <p:tav tm="0">
                                          <p:val>
                                            <p:strVal val="#ppt_y+.05"/>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4" presetClass="entr" presetSubtype="0" fill="hold" grpId="0" nodeType="clickEffect">
                                  <p:stCondLst>
                                    <p:cond delay="0"/>
                                  </p:stCondLst>
                                  <p:childTnLst>
                                    <p:set>
                                      <p:cBhvr>
                                        <p:cTn id="48" dur="1" fill="hold">
                                          <p:stCondLst>
                                            <p:cond delay="0"/>
                                          </p:stCondLst>
                                        </p:cTn>
                                        <p:tgtEl>
                                          <p:spTgt spid="151555">
                                            <p:txEl>
                                              <p:pRg st="6" end="6"/>
                                            </p:txEl>
                                          </p:spTgt>
                                        </p:tgtEl>
                                        <p:attrNameLst>
                                          <p:attrName>style.visibility</p:attrName>
                                        </p:attrNameLst>
                                      </p:cBhvr>
                                      <p:to>
                                        <p:strVal val="visible"/>
                                      </p:to>
                                    </p:set>
                                    <p:animEffect transition="in" filter="fade">
                                      <p:cBhvr>
                                        <p:cTn id="49" dur="500"/>
                                        <p:tgtEl>
                                          <p:spTgt spid="151555">
                                            <p:txEl>
                                              <p:pRg st="6" end="6"/>
                                            </p:txEl>
                                          </p:spTgt>
                                        </p:tgtEl>
                                      </p:cBhvr>
                                    </p:animEffect>
                                    <p:anim calcmode="lin" valueType="num">
                                      <p:cBhvr>
                                        <p:cTn id="50" dur="500" fill="hold"/>
                                        <p:tgtEl>
                                          <p:spTgt spid="151555">
                                            <p:txEl>
                                              <p:pRg st="6" end="6"/>
                                            </p:txEl>
                                          </p:spTgt>
                                        </p:tgtEl>
                                        <p:attrNameLst>
                                          <p:attrName>ppt_x</p:attrName>
                                        </p:attrNameLst>
                                      </p:cBhvr>
                                      <p:tavLst>
                                        <p:tav tm="0">
                                          <p:val>
                                            <p:strVal val="#ppt_x"/>
                                          </p:val>
                                        </p:tav>
                                        <p:tav tm="100000">
                                          <p:val>
                                            <p:strVal val="#ppt_x"/>
                                          </p:val>
                                        </p:tav>
                                      </p:tavLst>
                                    </p:anim>
                                    <p:anim calcmode="lin" valueType="num">
                                      <p:cBhvr>
                                        <p:cTn id="51" dur="500" fill="hold"/>
                                        <p:tgtEl>
                                          <p:spTgt spid="151555">
                                            <p:txEl>
                                              <p:pRg st="6" end="6"/>
                                            </p:txEl>
                                          </p:spTgt>
                                        </p:tgtEl>
                                        <p:attrNameLst>
                                          <p:attrName>ppt_y</p:attrName>
                                        </p:attrNameLst>
                                      </p:cBhvr>
                                      <p:tavLst>
                                        <p:tav tm="0">
                                          <p:val>
                                            <p:strVal val="#ppt_y+.05"/>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4" presetClass="entr" presetSubtype="0" fill="hold" grpId="0" nodeType="clickEffect">
                                  <p:stCondLst>
                                    <p:cond delay="0"/>
                                  </p:stCondLst>
                                  <p:childTnLst>
                                    <p:set>
                                      <p:cBhvr>
                                        <p:cTn id="55" dur="1" fill="hold">
                                          <p:stCondLst>
                                            <p:cond delay="0"/>
                                          </p:stCondLst>
                                        </p:cTn>
                                        <p:tgtEl>
                                          <p:spTgt spid="151555">
                                            <p:txEl>
                                              <p:pRg st="7" end="7"/>
                                            </p:txEl>
                                          </p:spTgt>
                                        </p:tgtEl>
                                        <p:attrNameLst>
                                          <p:attrName>style.visibility</p:attrName>
                                        </p:attrNameLst>
                                      </p:cBhvr>
                                      <p:to>
                                        <p:strVal val="visible"/>
                                      </p:to>
                                    </p:set>
                                    <p:animEffect transition="in" filter="fade">
                                      <p:cBhvr>
                                        <p:cTn id="56" dur="500"/>
                                        <p:tgtEl>
                                          <p:spTgt spid="151555">
                                            <p:txEl>
                                              <p:pRg st="7" end="7"/>
                                            </p:txEl>
                                          </p:spTgt>
                                        </p:tgtEl>
                                      </p:cBhvr>
                                    </p:animEffect>
                                    <p:anim calcmode="lin" valueType="num">
                                      <p:cBhvr>
                                        <p:cTn id="57" dur="500" fill="hold"/>
                                        <p:tgtEl>
                                          <p:spTgt spid="151555">
                                            <p:txEl>
                                              <p:pRg st="7" end="7"/>
                                            </p:txEl>
                                          </p:spTgt>
                                        </p:tgtEl>
                                        <p:attrNameLst>
                                          <p:attrName>ppt_x</p:attrName>
                                        </p:attrNameLst>
                                      </p:cBhvr>
                                      <p:tavLst>
                                        <p:tav tm="0">
                                          <p:val>
                                            <p:strVal val="#ppt_x"/>
                                          </p:val>
                                        </p:tav>
                                        <p:tav tm="100000">
                                          <p:val>
                                            <p:strVal val="#ppt_x"/>
                                          </p:val>
                                        </p:tav>
                                      </p:tavLst>
                                    </p:anim>
                                    <p:anim calcmode="lin" valueType="num">
                                      <p:cBhvr>
                                        <p:cTn id="58" dur="500" fill="hold"/>
                                        <p:tgtEl>
                                          <p:spTgt spid="151555">
                                            <p:txEl>
                                              <p:pRg st="7" end="7"/>
                                            </p:txEl>
                                          </p:spTgt>
                                        </p:tgtEl>
                                        <p:attrNameLst>
                                          <p:attrName>ppt_y</p:attrName>
                                        </p:attrNameLst>
                                      </p:cBhvr>
                                      <p:tavLst>
                                        <p:tav tm="0">
                                          <p:val>
                                            <p:strVal val="#ppt_y+.05"/>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4" presetClass="entr" presetSubtype="0" fill="hold" grpId="0" nodeType="clickEffect">
                                  <p:stCondLst>
                                    <p:cond delay="0"/>
                                  </p:stCondLst>
                                  <p:childTnLst>
                                    <p:set>
                                      <p:cBhvr>
                                        <p:cTn id="62" dur="1" fill="hold">
                                          <p:stCondLst>
                                            <p:cond delay="0"/>
                                          </p:stCondLst>
                                        </p:cTn>
                                        <p:tgtEl>
                                          <p:spTgt spid="151555">
                                            <p:txEl>
                                              <p:pRg st="8" end="8"/>
                                            </p:txEl>
                                          </p:spTgt>
                                        </p:tgtEl>
                                        <p:attrNameLst>
                                          <p:attrName>style.visibility</p:attrName>
                                        </p:attrNameLst>
                                      </p:cBhvr>
                                      <p:to>
                                        <p:strVal val="visible"/>
                                      </p:to>
                                    </p:set>
                                    <p:animEffect transition="in" filter="fade">
                                      <p:cBhvr>
                                        <p:cTn id="63" dur="500"/>
                                        <p:tgtEl>
                                          <p:spTgt spid="151555">
                                            <p:txEl>
                                              <p:pRg st="8" end="8"/>
                                            </p:txEl>
                                          </p:spTgt>
                                        </p:tgtEl>
                                      </p:cBhvr>
                                    </p:animEffect>
                                    <p:anim calcmode="lin" valueType="num">
                                      <p:cBhvr>
                                        <p:cTn id="64" dur="500" fill="hold"/>
                                        <p:tgtEl>
                                          <p:spTgt spid="151555">
                                            <p:txEl>
                                              <p:pRg st="8" end="8"/>
                                            </p:txEl>
                                          </p:spTgt>
                                        </p:tgtEl>
                                        <p:attrNameLst>
                                          <p:attrName>ppt_x</p:attrName>
                                        </p:attrNameLst>
                                      </p:cBhvr>
                                      <p:tavLst>
                                        <p:tav tm="0">
                                          <p:val>
                                            <p:strVal val="#ppt_x"/>
                                          </p:val>
                                        </p:tav>
                                        <p:tav tm="100000">
                                          <p:val>
                                            <p:strVal val="#ppt_x"/>
                                          </p:val>
                                        </p:tav>
                                      </p:tavLst>
                                    </p:anim>
                                    <p:anim calcmode="lin" valueType="num">
                                      <p:cBhvr>
                                        <p:cTn id="65" dur="500" fill="hold"/>
                                        <p:tgtEl>
                                          <p:spTgt spid="151555">
                                            <p:txEl>
                                              <p:pRg st="8" end="8"/>
                                            </p:txEl>
                                          </p:spTgt>
                                        </p:tgtEl>
                                        <p:attrNameLst>
                                          <p:attrName>ppt_y</p:attrName>
                                        </p:attrNameLst>
                                      </p:cBhvr>
                                      <p:tavLst>
                                        <p:tav tm="0">
                                          <p:val>
                                            <p:strVal val="#ppt_y+.05"/>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4" presetClass="entr" presetSubtype="0" fill="hold" grpId="0" nodeType="clickEffect">
                                  <p:stCondLst>
                                    <p:cond delay="0"/>
                                  </p:stCondLst>
                                  <p:childTnLst>
                                    <p:set>
                                      <p:cBhvr>
                                        <p:cTn id="69" dur="1" fill="hold">
                                          <p:stCondLst>
                                            <p:cond delay="0"/>
                                          </p:stCondLst>
                                        </p:cTn>
                                        <p:tgtEl>
                                          <p:spTgt spid="151555">
                                            <p:txEl>
                                              <p:pRg st="9" end="9"/>
                                            </p:txEl>
                                          </p:spTgt>
                                        </p:tgtEl>
                                        <p:attrNameLst>
                                          <p:attrName>style.visibility</p:attrName>
                                        </p:attrNameLst>
                                      </p:cBhvr>
                                      <p:to>
                                        <p:strVal val="visible"/>
                                      </p:to>
                                    </p:set>
                                    <p:animEffect transition="in" filter="fade">
                                      <p:cBhvr>
                                        <p:cTn id="70" dur="500"/>
                                        <p:tgtEl>
                                          <p:spTgt spid="151555">
                                            <p:txEl>
                                              <p:pRg st="9" end="9"/>
                                            </p:txEl>
                                          </p:spTgt>
                                        </p:tgtEl>
                                      </p:cBhvr>
                                    </p:animEffect>
                                    <p:anim calcmode="lin" valueType="num">
                                      <p:cBhvr>
                                        <p:cTn id="71" dur="500" fill="hold"/>
                                        <p:tgtEl>
                                          <p:spTgt spid="151555">
                                            <p:txEl>
                                              <p:pRg st="9" end="9"/>
                                            </p:txEl>
                                          </p:spTgt>
                                        </p:tgtEl>
                                        <p:attrNameLst>
                                          <p:attrName>ppt_x</p:attrName>
                                        </p:attrNameLst>
                                      </p:cBhvr>
                                      <p:tavLst>
                                        <p:tav tm="0">
                                          <p:val>
                                            <p:strVal val="#ppt_x"/>
                                          </p:val>
                                        </p:tav>
                                        <p:tav tm="100000">
                                          <p:val>
                                            <p:strVal val="#ppt_x"/>
                                          </p:val>
                                        </p:tav>
                                      </p:tavLst>
                                    </p:anim>
                                    <p:anim calcmode="lin" valueType="num">
                                      <p:cBhvr>
                                        <p:cTn id="72" dur="500" fill="hold"/>
                                        <p:tgtEl>
                                          <p:spTgt spid="151555">
                                            <p:txEl>
                                              <p:pRg st="9" end="9"/>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55" grpId="0" build="p"/>
    </p:bldLst>
  </p:timing>
</p:sld>
</file>

<file path=ppt/slides/slide16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p:txBody>
          <a:bodyPr/>
          <a:lstStyle/>
          <a:p>
            <a:pPr eaLnBrk="1" hangingPunct="1"/>
            <a:r>
              <a:rPr lang="en-US" sz="3200" b="1" dirty="0" smtClean="0">
                <a:solidFill>
                  <a:srgbClr val="FF0000"/>
                </a:solidFill>
                <a:latin typeface="Arial" charset="0"/>
              </a:rPr>
              <a:t>ARRANGEMENT OF RUBRICS</a:t>
            </a:r>
          </a:p>
        </p:txBody>
      </p:sp>
      <p:sp>
        <p:nvSpPr>
          <p:cNvPr id="152579" name="Rectangle 3"/>
          <p:cNvSpPr>
            <a:spLocks noGrp="1" noChangeArrowheads="1"/>
          </p:cNvSpPr>
          <p:nvPr>
            <p:ph type="body" idx="1"/>
          </p:nvPr>
        </p:nvSpPr>
        <p:spPr>
          <a:xfrm>
            <a:off x="685800" y="1752600"/>
            <a:ext cx="7772400" cy="4343400"/>
          </a:xfrm>
        </p:spPr>
        <p:txBody>
          <a:bodyPr/>
          <a:lstStyle/>
          <a:p>
            <a:pPr eaLnBrk="1" hangingPunct="1">
              <a:lnSpc>
                <a:spcPct val="90000"/>
              </a:lnSpc>
              <a:buFontTx/>
              <a:buNone/>
            </a:pPr>
            <a:r>
              <a:rPr lang="en-US" sz="2400" b="1" dirty="0" smtClean="0">
                <a:solidFill>
                  <a:srgbClr val="002060"/>
                </a:solidFill>
                <a:latin typeface="Arial" charset="0"/>
              </a:rPr>
              <a:t>To find out a rubric at its appropriate place, it is imperative to know the arrangement followed in the repertory.  All rubrics are arranged alphabetically in all the chapters. Rubrics are arranged from generals to particulars.</a:t>
            </a:r>
          </a:p>
          <a:p>
            <a:pPr eaLnBrk="1" hangingPunct="1">
              <a:lnSpc>
                <a:spcPct val="90000"/>
              </a:lnSpc>
              <a:buFontTx/>
              <a:buNone/>
            </a:pPr>
            <a:endParaRPr lang="en-US" sz="2400" b="1" dirty="0" smtClean="0">
              <a:solidFill>
                <a:srgbClr val="002060"/>
              </a:solidFill>
              <a:latin typeface="Arial" charset="0"/>
            </a:endParaRPr>
          </a:p>
          <a:p>
            <a:pPr eaLnBrk="1" hangingPunct="1">
              <a:lnSpc>
                <a:spcPct val="90000"/>
              </a:lnSpc>
              <a:buFontTx/>
              <a:buNone/>
            </a:pPr>
            <a:r>
              <a:rPr lang="en-US" sz="2400" b="1" dirty="0" smtClean="0">
                <a:solidFill>
                  <a:srgbClr val="002060"/>
                </a:solidFill>
                <a:latin typeface="Arial" charset="0"/>
              </a:rPr>
              <a:t>    A rubric starts with a general symptom or a state with a list of a large group of medicines.  This  is followed by </a:t>
            </a:r>
            <a:r>
              <a:rPr lang="en-US" sz="2400" b="1" i="1" dirty="0" smtClean="0">
                <a:solidFill>
                  <a:srgbClr val="002060"/>
                </a:solidFill>
                <a:latin typeface="Arial" charset="0"/>
              </a:rPr>
              <a:t>side, time, modalities and extension</a:t>
            </a:r>
            <a:r>
              <a:rPr lang="en-US" sz="2400" b="1" dirty="0" smtClean="0">
                <a:solidFill>
                  <a:srgbClr val="002060"/>
                </a:solidFill>
                <a:latin typeface="Arial" charset="0"/>
              </a:rPr>
              <a:t>.  This arrangement has not been strictly followed in all the chapters.  A general rubric is followed again by sub-rubrics.</a:t>
            </a:r>
          </a:p>
          <a:p>
            <a:pPr eaLnBrk="1" hangingPunct="1">
              <a:lnSpc>
                <a:spcPct val="90000"/>
              </a:lnSpc>
            </a:pPr>
            <a:endParaRPr lang="en-US" sz="2400" dirty="0" smtClean="0"/>
          </a:p>
        </p:txBody>
      </p:sp>
      <p:sp>
        <p:nvSpPr>
          <p:cNvPr id="4" name="Footer Placeholder 3"/>
          <p:cNvSpPr>
            <a:spLocks noGrp="1"/>
          </p:cNvSpPr>
          <p:nvPr>
            <p:ph type="ftr" sz="quarter" idx="11"/>
          </p:nvPr>
        </p:nvSpPr>
        <p:spPr/>
        <p:txBody>
          <a:bodyPr/>
          <a:lstStyle/>
          <a:p>
            <a:r>
              <a:rPr lang="en-US" smtClean="0"/>
              <a:t>SKHMC DEPT.of.REPERTORY</a:t>
            </a:r>
            <a:endParaRPr lang="en-US"/>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52578"/>
                                        </p:tgtEl>
                                        <p:attrNameLst>
                                          <p:attrName>style.visibility</p:attrName>
                                        </p:attrNameLst>
                                      </p:cBhvr>
                                      <p:to>
                                        <p:strVal val="visible"/>
                                      </p:to>
                                    </p:set>
                                    <p:animEffect transition="in" filter="fade">
                                      <p:cBhvr>
                                        <p:cTn id="7" dur="2000"/>
                                        <p:tgtEl>
                                          <p:spTgt spid="15257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2579">
                                            <p:txEl>
                                              <p:pRg st="0" end="0"/>
                                            </p:txEl>
                                          </p:spTgt>
                                        </p:tgtEl>
                                        <p:attrNameLst>
                                          <p:attrName>style.visibility</p:attrName>
                                        </p:attrNameLst>
                                      </p:cBhvr>
                                      <p:to>
                                        <p:strVal val="visible"/>
                                      </p:to>
                                    </p:set>
                                    <p:animEffect transition="in" filter="fade">
                                      <p:cBhvr>
                                        <p:cTn id="12" dur="2000"/>
                                        <p:tgtEl>
                                          <p:spTgt spid="15257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2579">
                                            <p:txEl>
                                              <p:pRg st="2" end="2"/>
                                            </p:txEl>
                                          </p:spTgt>
                                        </p:tgtEl>
                                        <p:attrNameLst>
                                          <p:attrName>style.visibility</p:attrName>
                                        </p:attrNameLst>
                                      </p:cBhvr>
                                      <p:to>
                                        <p:strVal val="visible"/>
                                      </p:to>
                                    </p:set>
                                    <p:animEffect transition="in" filter="fade">
                                      <p:cBhvr>
                                        <p:cTn id="17" dur="2000"/>
                                        <p:tgtEl>
                                          <p:spTgt spid="1525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578" grpId="0"/>
      <p:bldP spid="152579" grpId="0" build="p"/>
    </p:bldLst>
  </p:timing>
</p:sld>
</file>

<file path=ppt/slides/slide16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03" name="Rectangle 3"/>
          <p:cNvSpPr>
            <a:spLocks noGrp="1" noChangeArrowheads="1"/>
          </p:cNvSpPr>
          <p:nvPr>
            <p:ph type="body" idx="1"/>
          </p:nvPr>
        </p:nvSpPr>
        <p:spPr>
          <a:xfrm>
            <a:off x="685800" y="457200"/>
            <a:ext cx="7772400" cy="5867400"/>
          </a:xfrm>
        </p:spPr>
        <p:txBody>
          <a:bodyPr>
            <a:normAutofit lnSpcReduction="10000"/>
          </a:bodyPr>
          <a:lstStyle/>
          <a:p>
            <a:pPr eaLnBrk="1" hangingPunct="1">
              <a:lnSpc>
                <a:spcPct val="90000"/>
              </a:lnSpc>
            </a:pPr>
            <a:r>
              <a:rPr lang="en-US" sz="2400" b="1" dirty="0" smtClean="0">
                <a:solidFill>
                  <a:srgbClr val="002060"/>
                </a:solidFill>
                <a:latin typeface="Arial" charset="0"/>
              </a:rPr>
              <a:t>Wherever rubrics can be divided into sides, the general rubric is followed immediately by side, firstly right side, then left.  In rubrics under Head- pain, sides are not given immediately after the general rubric.  It is a separate sub-rubric that comes after the parts like </a:t>
            </a:r>
            <a:r>
              <a:rPr lang="en-US" sz="2400" b="1" dirty="0" err="1" smtClean="0">
                <a:solidFill>
                  <a:srgbClr val="002060"/>
                </a:solidFill>
                <a:latin typeface="Arial" charset="0"/>
              </a:rPr>
              <a:t>occiput</a:t>
            </a:r>
            <a:r>
              <a:rPr lang="en-US" sz="2400" b="1" dirty="0" smtClean="0">
                <a:solidFill>
                  <a:srgbClr val="002060"/>
                </a:solidFill>
                <a:latin typeface="Arial" charset="0"/>
              </a:rPr>
              <a:t>, forehead and temples.</a:t>
            </a:r>
          </a:p>
          <a:p>
            <a:pPr eaLnBrk="1" hangingPunct="1">
              <a:lnSpc>
                <a:spcPct val="90000"/>
              </a:lnSpc>
            </a:pPr>
            <a:r>
              <a:rPr lang="en-US" sz="2400" b="1" dirty="0" smtClean="0">
                <a:solidFill>
                  <a:srgbClr val="002060"/>
                </a:solidFill>
                <a:latin typeface="Arial" charset="0"/>
              </a:rPr>
              <a:t>Some rubrics where side cannot be given or is not given, time immediately follows the general rubric.</a:t>
            </a:r>
          </a:p>
          <a:p>
            <a:pPr eaLnBrk="1" hangingPunct="1">
              <a:lnSpc>
                <a:spcPct val="90000"/>
              </a:lnSpc>
            </a:pPr>
            <a:r>
              <a:rPr lang="en-US" sz="2400" b="1" dirty="0" smtClean="0">
                <a:solidFill>
                  <a:srgbClr val="002060"/>
                </a:solidFill>
                <a:latin typeface="Arial" charset="0"/>
              </a:rPr>
              <a:t>Time: Here also Kent follows the logic of general to particulars.</a:t>
            </a:r>
          </a:p>
          <a:p>
            <a:pPr eaLnBrk="1" hangingPunct="1">
              <a:lnSpc>
                <a:spcPct val="90000"/>
              </a:lnSpc>
            </a:pPr>
            <a:r>
              <a:rPr lang="en-US" sz="2400" b="1" dirty="0" smtClean="0">
                <a:solidFill>
                  <a:srgbClr val="002060"/>
                </a:solidFill>
                <a:latin typeface="Arial" charset="0"/>
              </a:rPr>
              <a:t>	Day-time (fraction of day)</a:t>
            </a:r>
          </a:p>
          <a:p>
            <a:pPr eaLnBrk="1" hangingPunct="1">
              <a:lnSpc>
                <a:spcPct val="90000"/>
              </a:lnSpc>
            </a:pPr>
            <a:r>
              <a:rPr lang="en-US" sz="2400" b="1" dirty="0" smtClean="0">
                <a:solidFill>
                  <a:srgbClr val="002060"/>
                </a:solidFill>
                <a:latin typeface="Arial" charset="0"/>
              </a:rPr>
              <a:t>	Morning (fraction)</a:t>
            </a:r>
          </a:p>
          <a:p>
            <a:pPr eaLnBrk="1" hangingPunct="1">
              <a:lnSpc>
                <a:spcPct val="90000"/>
              </a:lnSpc>
            </a:pPr>
            <a:r>
              <a:rPr lang="en-US" sz="2400" b="1" dirty="0" smtClean="0">
                <a:solidFill>
                  <a:srgbClr val="002060"/>
                </a:solidFill>
                <a:latin typeface="Arial" charset="0"/>
              </a:rPr>
              <a:t>	Forenoon (fraction)</a:t>
            </a:r>
          </a:p>
          <a:p>
            <a:pPr eaLnBrk="1" hangingPunct="1">
              <a:lnSpc>
                <a:spcPct val="90000"/>
              </a:lnSpc>
            </a:pPr>
            <a:r>
              <a:rPr lang="en-US" sz="2400" b="1" dirty="0" smtClean="0">
                <a:solidFill>
                  <a:srgbClr val="002060"/>
                </a:solidFill>
                <a:latin typeface="Arial" charset="0"/>
              </a:rPr>
              <a:t>	Noon (fraction)</a:t>
            </a:r>
          </a:p>
          <a:p>
            <a:pPr eaLnBrk="1" hangingPunct="1">
              <a:lnSpc>
                <a:spcPct val="90000"/>
              </a:lnSpc>
            </a:pPr>
            <a:r>
              <a:rPr lang="en-US" sz="2400" b="1" dirty="0" smtClean="0">
                <a:solidFill>
                  <a:srgbClr val="002060"/>
                </a:solidFill>
                <a:latin typeface="Arial" charset="0"/>
              </a:rPr>
              <a:t>	Afternoon (fraction)</a:t>
            </a:r>
          </a:p>
          <a:p>
            <a:pPr eaLnBrk="1" hangingPunct="1">
              <a:lnSpc>
                <a:spcPct val="90000"/>
              </a:lnSpc>
            </a:pPr>
            <a:endParaRPr lang="en-US" sz="2400" dirty="0" smtClean="0"/>
          </a:p>
        </p:txBody>
      </p:sp>
      <p:sp>
        <p:nvSpPr>
          <p:cNvPr id="4" name="Footer Placeholder 3"/>
          <p:cNvSpPr>
            <a:spLocks noGrp="1"/>
          </p:cNvSpPr>
          <p:nvPr>
            <p:ph type="ftr" sz="quarter" idx="11"/>
          </p:nvPr>
        </p:nvSpPr>
        <p:spPr/>
        <p:txBody>
          <a:bodyPr/>
          <a:lstStyle/>
          <a:p>
            <a:r>
              <a:rPr lang="en-US" smtClean="0"/>
              <a:t>SKHMC DEPT.of.REPERTORY</a:t>
            </a:r>
            <a:endParaRPr lang="en-US"/>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3603">
                                            <p:txEl>
                                              <p:pRg st="0" end="0"/>
                                            </p:txEl>
                                          </p:spTgt>
                                        </p:tgtEl>
                                        <p:attrNameLst>
                                          <p:attrName>style.visibility</p:attrName>
                                        </p:attrNameLst>
                                      </p:cBhvr>
                                      <p:to>
                                        <p:strVal val="visible"/>
                                      </p:to>
                                    </p:set>
                                    <p:animEffect transition="in" filter="dissolve">
                                      <p:cBhvr>
                                        <p:cTn id="7" dur="500"/>
                                        <p:tgtEl>
                                          <p:spTgt spid="1536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53603">
                                            <p:txEl>
                                              <p:pRg st="1" end="1"/>
                                            </p:txEl>
                                          </p:spTgt>
                                        </p:tgtEl>
                                        <p:attrNameLst>
                                          <p:attrName>style.visibility</p:attrName>
                                        </p:attrNameLst>
                                      </p:cBhvr>
                                      <p:to>
                                        <p:strVal val="visible"/>
                                      </p:to>
                                    </p:set>
                                    <p:animEffect transition="in" filter="dissolve">
                                      <p:cBhvr>
                                        <p:cTn id="12" dur="500"/>
                                        <p:tgtEl>
                                          <p:spTgt spid="1536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53603">
                                            <p:txEl>
                                              <p:pRg st="2" end="2"/>
                                            </p:txEl>
                                          </p:spTgt>
                                        </p:tgtEl>
                                        <p:attrNameLst>
                                          <p:attrName>style.visibility</p:attrName>
                                        </p:attrNameLst>
                                      </p:cBhvr>
                                      <p:to>
                                        <p:strVal val="visible"/>
                                      </p:to>
                                    </p:set>
                                    <p:animEffect transition="in" filter="dissolve">
                                      <p:cBhvr>
                                        <p:cTn id="17" dur="500"/>
                                        <p:tgtEl>
                                          <p:spTgt spid="15360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53603">
                                            <p:txEl>
                                              <p:pRg st="3" end="3"/>
                                            </p:txEl>
                                          </p:spTgt>
                                        </p:tgtEl>
                                        <p:attrNameLst>
                                          <p:attrName>style.visibility</p:attrName>
                                        </p:attrNameLst>
                                      </p:cBhvr>
                                      <p:to>
                                        <p:strVal val="visible"/>
                                      </p:to>
                                    </p:set>
                                    <p:animEffect transition="in" filter="dissolve">
                                      <p:cBhvr>
                                        <p:cTn id="22" dur="500"/>
                                        <p:tgtEl>
                                          <p:spTgt spid="15360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53603">
                                            <p:txEl>
                                              <p:pRg st="4" end="4"/>
                                            </p:txEl>
                                          </p:spTgt>
                                        </p:tgtEl>
                                        <p:attrNameLst>
                                          <p:attrName>style.visibility</p:attrName>
                                        </p:attrNameLst>
                                      </p:cBhvr>
                                      <p:to>
                                        <p:strVal val="visible"/>
                                      </p:to>
                                    </p:set>
                                    <p:animEffect transition="in" filter="dissolve">
                                      <p:cBhvr>
                                        <p:cTn id="27" dur="500"/>
                                        <p:tgtEl>
                                          <p:spTgt spid="15360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53603">
                                            <p:txEl>
                                              <p:pRg st="5" end="5"/>
                                            </p:txEl>
                                          </p:spTgt>
                                        </p:tgtEl>
                                        <p:attrNameLst>
                                          <p:attrName>style.visibility</p:attrName>
                                        </p:attrNameLst>
                                      </p:cBhvr>
                                      <p:to>
                                        <p:strVal val="visible"/>
                                      </p:to>
                                    </p:set>
                                    <p:animEffect transition="in" filter="dissolve">
                                      <p:cBhvr>
                                        <p:cTn id="32" dur="500"/>
                                        <p:tgtEl>
                                          <p:spTgt spid="15360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53603">
                                            <p:txEl>
                                              <p:pRg st="6" end="6"/>
                                            </p:txEl>
                                          </p:spTgt>
                                        </p:tgtEl>
                                        <p:attrNameLst>
                                          <p:attrName>style.visibility</p:attrName>
                                        </p:attrNameLst>
                                      </p:cBhvr>
                                      <p:to>
                                        <p:strVal val="visible"/>
                                      </p:to>
                                    </p:set>
                                    <p:animEffect transition="in" filter="dissolve">
                                      <p:cBhvr>
                                        <p:cTn id="37" dur="500"/>
                                        <p:tgtEl>
                                          <p:spTgt spid="15360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53603">
                                            <p:txEl>
                                              <p:pRg st="7" end="7"/>
                                            </p:txEl>
                                          </p:spTgt>
                                        </p:tgtEl>
                                        <p:attrNameLst>
                                          <p:attrName>style.visibility</p:attrName>
                                        </p:attrNameLst>
                                      </p:cBhvr>
                                      <p:to>
                                        <p:strVal val="visible"/>
                                      </p:to>
                                    </p:set>
                                    <p:animEffect transition="in" filter="dissolve">
                                      <p:cBhvr>
                                        <p:cTn id="42" dur="500"/>
                                        <p:tgtEl>
                                          <p:spTgt spid="15360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0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body" idx="1"/>
          </p:nvPr>
        </p:nvSpPr>
        <p:spPr>
          <a:xfrm>
            <a:off x="762000" y="914400"/>
            <a:ext cx="7772400" cy="4840287"/>
          </a:xfrm>
        </p:spPr>
        <p:txBody>
          <a:bodyPr/>
          <a:lstStyle/>
          <a:p>
            <a:pPr algn="just" eaLnBrk="1" hangingPunct="1"/>
            <a:r>
              <a:rPr lang="en-US" sz="2800" b="1" dirty="0" smtClean="0">
                <a:solidFill>
                  <a:srgbClr val="002060"/>
                </a:solidFill>
              </a:rPr>
              <a:t>After leaving his practice and his teaching he went, now without difficulty, to his home in the country at Sunnyside Orchard in Stevensville in the state of Montana.</a:t>
            </a:r>
          </a:p>
          <a:p>
            <a:pPr algn="just" eaLnBrk="1" hangingPunct="1"/>
            <a:endParaRPr lang="en-US" sz="2800" b="1" dirty="0" smtClean="0">
              <a:solidFill>
                <a:srgbClr val="002060"/>
              </a:solidFill>
            </a:endParaRPr>
          </a:p>
          <a:p>
            <a:pPr algn="just" eaLnBrk="1" hangingPunct="1"/>
            <a:r>
              <a:rPr lang="en-US" sz="2800" b="1" dirty="0" smtClean="0">
                <a:solidFill>
                  <a:srgbClr val="002060"/>
                </a:solidFill>
              </a:rPr>
              <a:t>After arriving there, his Bronchial catarrh from which he had been suffering for some months was complicated by </a:t>
            </a:r>
            <a:r>
              <a:rPr lang="en-US" sz="2800" b="1" dirty="0" err="1" smtClean="0">
                <a:solidFill>
                  <a:srgbClr val="002060"/>
                </a:solidFill>
              </a:rPr>
              <a:t>Bright’s</a:t>
            </a:r>
            <a:r>
              <a:rPr lang="en-US" sz="2800" b="1" dirty="0" smtClean="0">
                <a:solidFill>
                  <a:srgbClr val="002060"/>
                </a:solidFill>
              </a:rPr>
              <a:t> disease and he died due to this on 06/06/1916.</a:t>
            </a:r>
            <a:r>
              <a:rPr lang="en-US" sz="2800" dirty="0" smtClean="0">
                <a:solidFill>
                  <a:srgbClr val="002060"/>
                </a:solidFill>
              </a:rPr>
              <a:t> </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7" name="Rectangle 3"/>
          <p:cNvSpPr>
            <a:spLocks noGrp="1" noChangeArrowheads="1"/>
          </p:cNvSpPr>
          <p:nvPr>
            <p:ph type="body" idx="1"/>
          </p:nvPr>
        </p:nvSpPr>
        <p:spPr>
          <a:xfrm>
            <a:off x="685800" y="685800"/>
            <a:ext cx="7772400" cy="5638800"/>
          </a:xfrm>
        </p:spPr>
        <p:txBody>
          <a:bodyPr/>
          <a:lstStyle/>
          <a:p>
            <a:pPr eaLnBrk="1" hangingPunct="1">
              <a:lnSpc>
                <a:spcPct val="90000"/>
              </a:lnSpc>
            </a:pPr>
            <a:r>
              <a:rPr lang="en-US" sz="2800" b="1" dirty="0" smtClean="0">
                <a:solidFill>
                  <a:srgbClr val="002060"/>
                </a:solidFill>
                <a:latin typeface="Arial" charset="0"/>
              </a:rPr>
              <a:t>Evening (fraction)</a:t>
            </a:r>
          </a:p>
          <a:p>
            <a:pPr eaLnBrk="1" hangingPunct="1">
              <a:lnSpc>
                <a:spcPct val="90000"/>
              </a:lnSpc>
            </a:pPr>
            <a:r>
              <a:rPr lang="en-US" sz="2800" b="1" dirty="0" smtClean="0">
                <a:solidFill>
                  <a:srgbClr val="002060"/>
                </a:solidFill>
                <a:latin typeface="Arial" charset="0"/>
              </a:rPr>
              <a:t>Twilight (fraction)</a:t>
            </a:r>
          </a:p>
          <a:p>
            <a:pPr eaLnBrk="1" hangingPunct="1">
              <a:lnSpc>
                <a:spcPct val="90000"/>
              </a:lnSpc>
            </a:pPr>
            <a:r>
              <a:rPr lang="en-US" sz="2800" b="1" dirty="0" smtClean="0">
                <a:solidFill>
                  <a:srgbClr val="002060"/>
                </a:solidFill>
                <a:latin typeface="Arial" charset="0"/>
              </a:rPr>
              <a:t>Night (fraction)</a:t>
            </a:r>
          </a:p>
          <a:p>
            <a:pPr eaLnBrk="1" hangingPunct="1">
              <a:lnSpc>
                <a:spcPct val="90000"/>
              </a:lnSpc>
            </a:pPr>
            <a:r>
              <a:rPr lang="en-US" sz="2800" b="1" dirty="0" smtClean="0">
                <a:solidFill>
                  <a:srgbClr val="002060"/>
                </a:solidFill>
                <a:latin typeface="Arial" charset="0"/>
              </a:rPr>
              <a:t>Midnight (fraction)</a:t>
            </a:r>
          </a:p>
          <a:p>
            <a:pPr eaLnBrk="1" hangingPunct="1">
              <a:lnSpc>
                <a:spcPct val="90000"/>
              </a:lnSpc>
            </a:pPr>
            <a:r>
              <a:rPr lang="en-US" sz="2800" b="1" dirty="0" smtClean="0">
                <a:solidFill>
                  <a:srgbClr val="002060"/>
                </a:solidFill>
                <a:latin typeface="Arial" charset="0"/>
              </a:rPr>
              <a:t>After midnight (fraction)</a:t>
            </a:r>
          </a:p>
          <a:p>
            <a:pPr eaLnBrk="1" hangingPunct="1">
              <a:lnSpc>
                <a:spcPct val="90000"/>
              </a:lnSpc>
            </a:pPr>
            <a:r>
              <a:rPr lang="en-US" sz="2800" b="1" dirty="0" smtClean="0">
                <a:solidFill>
                  <a:srgbClr val="002060"/>
                </a:solidFill>
                <a:latin typeface="Arial" charset="0"/>
              </a:rPr>
              <a:t>If one division of time (as listed above) is not given, the next division follows.  For example, the rubric ‘Anxiety’ is followed by sub-rubric, ‘Day time’ whereas ‘Anger’ is followed by ‘Morning’ because ‘Day time ‘ as a sub-rubric is not given under ‘Anger’ (‘Morning follows ‘Day time’)</a:t>
            </a:r>
          </a:p>
          <a:p>
            <a:pPr eaLnBrk="1" hangingPunct="1">
              <a:lnSpc>
                <a:spcPct val="90000"/>
              </a:lnSpc>
            </a:pPr>
            <a:endParaRPr lang="en-US" sz="2800" dirty="0" smtClean="0"/>
          </a:p>
        </p:txBody>
      </p:sp>
      <p:sp>
        <p:nvSpPr>
          <p:cNvPr id="4" name="Footer Placeholder 3"/>
          <p:cNvSpPr>
            <a:spLocks noGrp="1"/>
          </p:cNvSpPr>
          <p:nvPr>
            <p:ph type="ftr" sz="quarter" idx="11"/>
          </p:nvPr>
        </p:nvSpPr>
        <p:spPr/>
        <p:txBody>
          <a:bodyPr/>
          <a:lstStyle/>
          <a:p>
            <a:r>
              <a:rPr lang="en-US" smtClean="0"/>
              <a:t>SKHMC DEPT.of.REPERTORY</a:t>
            </a:r>
            <a:endParaRPr lang="en-US"/>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iterate type="lt">
                                    <p:tmPct val="10000"/>
                                  </p:iterate>
                                  <p:childTnLst>
                                    <p:set>
                                      <p:cBhvr>
                                        <p:cTn id="6" dur="1" fill="hold">
                                          <p:stCondLst>
                                            <p:cond delay="0"/>
                                          </p:stCondLst>
                                        </p:cTn>
                                        <p:tgtEl>
                                          <p:spTgt spid="154627">
                                            <p:txEl>
                                              <p:pRg st="0" end="0"/>
                                            </p:txEl>
                                          </p:spTgt>
                                        </p:tgtEl>
                                        <p:attrNameLst>
                                          <p:attrName>style.visibility</p:attrName>
                                        </p:attrNameLst>
                                      </p:cBhvr>
                                      <p:to>
                                        <p:strVal val="visible"/>
                                      </p:to>
                                    </p:set>
                                    <p:animEffect transition="in" filter="fade">
                                      <p:cBhvr>
                                        <p:cTn id="7" dur="500">
                                          <p:stCondLst>
                                            <p:cond delay="0"/>
                                          </p:stCondLst>
                                        </p:cTn>
                                        <p:tgtEl>
                                          <p:spTgt spid="1546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154627">
                                            <p:txEl>
                                              <p:pRg st="1" end="1"/>
                                            </p:txEl>
                                          </p:spTgt>
                                        </p:tgtEl>
                                        <p:attrNameLst>
                                          <p:attrName>style.visibility</p:attrName>
                                        </p:attrNameLst>
                                      </p:cBhvr>
                                      <p:to>
                                        <p:strVal val="visible"/>
                                      </p:to>
                                    </p:set>
                                    <p:animEffect transition="in" filter="fade">
                                      <p:cBhvr>
                                        <p:cTn id="12" dur="500">
                                          <p:stCondLst>
                                            <p:cond delay="0"/>
                                          </p:stCondLst>
                                        </p:cTn>
                                        <p:tgtEl>
                                          <p:spTgt spid="15462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iterate type="lt">
                                    <p:tmPct val="10000"/>
                                  </p:iterate>
                                  <p:childTnLst>
                                    <p:set>
                                      <p:cBhvr>
                                        <p:cTn id="16" dur="1" fill="hold">
                                          <p:stCondLst>
                                            <p:cond delay="0"/>
                                          </p:stCondLst>
                                        </p:cTn>
                                        <p:tgtEl>
                                          <p:spTgt spid="154627">
                                            <p:txEl>
                                              <p:pRg st="2" end="2"/>
                                            </p:txEl>
                                          </p:spTgt>
                                        </p:tgtEl>
                                        <p:attrNameLst>
                                          <p:attrName>style.visibility</p:attrName>
                                        </p:attrNameLst>
                                      </p:cBhvr>
                                      <p:to>
                                        <p:strVal val="visible"/>
                                      </p:to>
                                    </p:set>
                                    <p:animEffect transition="in" filter="fade">
                                      <p:cBhvr>
                                        <p:cTn id="17" dur="500">
                                          <p:stCondLst>
                                            <p:cond delay="0"/>
                                          </p:stCondLst>
                                        </p:cTn>
                                        <p:tgtEl>
                                          <p:spTgt spid="15462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iterate type="lt">
                                    <p:tmPct val="10000"/>
                                  </p:iterate>
                                  <p:childTnLst>
                                    <p:set>
                                      <p:cBhvr>
                                        <p:cTn id="21" dur="1" fill="hold">
                                          <p:stCondLst>
                                            <p:cond delay="0"/>
                                          </p:stCondLst>
                                        </p:cTn>
                                        <p:tgtEl>
                                          <p:spTgt spid="154627">
                                            <p:txEl>
                                              <p:pRg st="3" end="3"/>
                                            </p:txEl>
                                          </p:spTgt>
                                        </p:tgtEl>
                                        <p:attrNameLst>
                                          <p:attrName>style.visibility</p:attrName>
                                        </p:attrNameLst>
                                      </p:cBhvr>
                                      <p:to>
                                        <p:strVal val="visible"/>
                                      </p:to>
                                    </p:set>
                                    <p:animEffect transition="in" filter="fade">
                                      <p:cBhvr>
                                        <p:cTn id="22" dur="500">
                                          <p:stCondLst>
                                            <p:cond delay="0"/>
                                          </p:stCondLst>
                                        </p:cTn>
                                        <p:tgtEl>
                                          <p:spTgt spid="15462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iterate type="lt">
                                    <p:tmPct val="10000"/>
                                  </p:iterate>
                                  <p:childTnLst>
                                    <p:set>
                                      <p:cBhvr>
                                        <p:cTn id="26" dur="1" fill="hold">
                                          <p:stCondLst>
                                            <p:cond delay="0"/>
                                          </p:stCondLst>
                                        </p:cTn>
                                        <p:tgtEl>
                                          <p:spTgt spid="154627">
                                            <p:txEl>
                                              <p:pRg st="4" end="4"/>
                                            </p:txEl>
                                          </p:spTgt>
                                        </p:tgtEl>
                                        <p:attrNameLst>
                                          <p:attrName>style.visibility</p:attrName>
                                        </p:attrNameLst>
                                      </p:cBhvr>
                                      <p:to>
                                        <p:strVal val="visible"/>
                                      </p:to>
                                    </p:set>
                                    <p:animEffect transition="in" filter="fade">
                                      <p:cBhvr>
                                        <p:cTn id="27" dur="500">
                                          <p:stCondLst>
                                            <p:cond delay="0"/>
                                          </p:stCondLst>
                                        </p:cTn>
                                        <p:tgtEl>
                                          <p:spTgt spid="15462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iterate type="lt">
                                    <p:tmPct val="10000"/>
                                  </p:iterate>
                                  <p:childTnLst>
                                    <p:set>
                                      <p:cBhvr>
                                        <p:cTn id="31" dur="1" fill="hold">
                                          <p:stCondLst>
                                            <p:cond delay="0"/>
                                          </p:stCondLst>
                                        </p:cTn>
                                        <p:tgtEl>
                                          <p:spTgt spid="154627">
                                            <p:txEl>
                                              <p:pRg st="5" end="5"/>
                                            </p:txEl>
                                          </p:spTgt>
                                        </p:tgtEl>
                                        <p:attrNameLst>
                                          <p:attrName>style.visibility</p:attrName>
                                        </p:attrNameLst>
                                      </p:cBhvr>
                                      <p:to>
                                        <p:strVal val="visible"/>
                                      </p:to>
                                    </p:set>
                                    <p:animEffect transition="in" filter="fade">
                                      <p:cBhvr>
                                        <p:cTn id="32" dur="500">
                                          <p:stCondLst>
                                            <p:cond delay="0"/>
                                          </p:stCondLst>
                                        </p:cTn>
                                        <p:tgtEl>
                                          <p:spTgt spid="15462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627" grpId="0" build="p"/>
    </p:bldLst>
  </p:timing>
</p:sld>
</file>

<file path=ppt/slides/slide17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5651" name="Rectangle 3"/>
          <p:cNvSpPr>
            <a:spLocks noGrp="1" noChangeArrowheads="1"/>
          </p:cNvSpPr>
          <p:nvPr>
            <p:ph type="body" idx="1"/>
          </p:nvPr>
        </p:nvSpPr>
        <p:spPr>
          <a:xfrm>
            <a:off x="685800" y="609600"/>
            <a:ext cx="7772400" cy="5867400"/>
          </a:xfrm>
        </p:spPr>
        <p:txBody>
          <a:bodyPr/>
          <a:lstStyle/>
          <a:p>
            <a:pPr eaLnBrk="1" hangingPunct="1"/>
            <a:r>
              <a:rPr lang="en-US" b="1" dirty="0" smtClean="0">
                <a:solidFill>
                  <a:srgbClr val="FF0000"/>
                </a:solidFill>
                <a:latin typeface="Arial" charset="0"/>
              </a:rPr>
              <a:t>Modalities</a:t>
            </a:r>
            <a:r>
              <a:rPr lang="en-US" dirty="0" smtClean="0">
                <a:solidFill>
                  <a:srgbClr val="FF0000"/>
                </a:solidFill>
                <a:latin typeface="Arial" charset="0"/>
              </a:rPr>
              <a:t>  </a:t>
            </a:r>
            <a:r>
              <a:rPr lang="en-US" b="1" dirty="0" smtClean="0">
                <a:solidFill>
                  <a:srgbClr val="002060"/>
                </a:solidFill>
                <a:latin typeface="Arial" charset="0"/>
              </a:rPr>
              <a:t>:These include different factors, which influence the symptoms. They are arranged as follows:</a:t>
            </a:r>
          </a:p>
          <a:p>
            <a:pPr eaLnBrk="1" hangingPunct="1"/>
            <a:r>
              <a:rPr lang="en-US" b="1" dirty="0" smtClean="0">
                <a:solidFill>
                  <a:srgbClr val="002060"/>
                </a:solidFill>
                <a:latin typeface="Arial" charset="0"/>
              </a:rPr>
              <a:t>Aliments from</a:t>
            </a:r>
          </a:p>
          <a:p>
            <a:pPr eaLnBrk="1" hangingPunct="1"/>
            <a:r>
              <a:rPr lang="en-US" b="1" dirty="0" smtClean="0">
                <a:solidFill>
                  <a:srgbClr val="002060"/>
                </a:solidFill>
                <a:latin typeface="Arial" charset="0"/>
              </a:rPr>
              <a:t>Alternating with</a:t>
            </a:r>
          </a:p>
          <a:p>
            <a:pPr eaLnBrk="1" hangingPunct="1"/>
            <a:r>
              <a:rPr lang="en-US" b="1" dirty="0" smtClean="0">
                <a:solidFill>
                  <a:srgbClr val="002060"/>
                </a:solidFill>
                <a:latin typeface="Arial" charset="0"/>
              </a:rPr>
              <a:t>Modifying factors, </a:t>
            </a:r>
            <a:r>
              <a:rPr lang="en-US" b="1" dirty="0" err="1" smtClean="0">
                <a:solidFill>
                  <a:srgbClr val="002060"/>
                </a:solidFill>
                <a:latin typeface="Arial" charset="0"/>
              </a:rPr>
              <a:t>agg</a:t>
            </a:r>
            <a:r>
              <a:rPr lang="en-US" b="1" dirty="0" smtClean="0">
                <a:solidFill>
                  <a:srgbClr val="002060"/>
                </a:solidFill>
                <a:latin typeface="Arial" charset="0"/>
              </a:rPr>
              <a:t>. and </a:t>
            </a:r>
            <a:r>
              <a:rPr lang="en-US" b="1" dirty="0" err="1" smtClean="0">
                <a:solidFill>
                  <a:srgbClr val="002060"/>
                </a:solidFill>
                <a:latin typeface="Arial" charset="0"/>
              </a:rPr>
              <a:t>amel</a:t>
            </a:r>
            <a:r>
              <a:rPr lang="en-US" b="1" dirty="0" smtClean="0">
                <a:solidFill>
                  <a:srgbClr val="002060"/>
                </a:solidFill>
                <a:latin typeface="Arial" charset="0"/>
              </a:rPr>
              <a:t>. (including concomitants, before, during, after).</a:t>
            </a:r>
          </a:p>
          <a:p>
            <a:pPr eaLnBrk="1" hangingPunct="1"/>
            <a:endParaRPr lang="en-US" dirty="0" smtClean="0"/>
          </a:p>
        </p:txBody>
      </p:sp>
      <p:sp>
        <p:nvSpPr>
          <p:cNvPr id="4" name="Footer Placeholder 3"/>
          <p:cNvSpPr>
            <a:spLocks noGrp="1"/>
          </p:cNvSpPr>
          <p:nvPr>
            <p:ph type="ftr" sz="quarter" idx="11"/>
          </p:nvPr>
        </p:nvSpPr>
        <p:spPr/>
        <p:txBody>
          <a:bodyPr/>
          <a:lstStyle/>
          <a:p>
            <a:r>
              <a:rPr lang="en-US" smtClean="0"/>
              <a:t>SKHMC DEPT.of.REPERTORY</a:t>
            </a:r>
            <a:endParaRPr lang="en-US"/>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155651">
                                            <p:txEl>
                                              <p:pRg st="0" end="0"/>
                                            </p:txEl>
                                          </p:spTgt>
                                        </p:tgtEl>
                                        <p:attrNameLst>
                                          <p:attrName>style.visibility</p:attrName>
                                        </p:attrNameLst>
                                      </p:cBhvr>
                                      <p:to>
                                        <p:strVal val="visible"/>
                                      </p:to>
                                    </p:set>
                                    <p:animEffect transition="in" filter="fade">
                                      <p:cBhvr>
                                        <p:cTn id="7" dur="1000"/>
                                        <p:tgtEl>
                                          <p:spTgt spid="155651">
                                            <p:txEl>
                                              <p:pRg st="0" end="0"/>
                                            </p:txEl>
                                          </p:spTgt>
                                        </p:tgtEl>
                                      </p:cBhvr>
                                    </p:animEffect>
                                    <p:anim calcmode="lin" valueType="num">
                                      <p:cBhvr>
                                        <p:cTn id="8" dur="1000" fill="hold"/>
                                        <p:tgtEl>
                                          <p:spTgt spid="155651">
                                            <p:txEl>
                                              <p:pRg st="0" end="0"/>
                                            </p:txEl>
                                          </p:spTgt>
                                        </p:tgtEl>
                                        <p:attrNameLst>
                                          <p:attrName>ppt_x</p:attrName>
                                        </p:attrNameLst>
                                      </p:cBhvr>
                                      <p:tavLst>
                                        <p:tav tm="0">
                                          <p:val>
                                            <p:strVal val="#ppt_x"/>
                                          </p:val>
                                        </p:tav>
                                        <p:tav tm="100000">
                                          <p:val>
                                            <p:strVal val="#ppt_x"/>
                                          </p:val>
                                        </p:tav>
                                      </p:tavLst>
                                    </p:anim>
                                    <p:anim calcmode="lin" valueType="num">
                                      <p:cBhvr>
                                        <p:cTn id="9" dur="898" decel="100000" fill="hold"/>
                                        <p:tgtEl>
                                          <p:spTgt spid="155651">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155651">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55651">
                                            <p:txEl>
                                              <p:pRg st="1" end="1"/>
                                            </p:txEl>
                                          </p:spTgt>
                                        </p:tgtEl>
                                        <p:attrNameLst>
                                          <p:attrName>style.visibility</p:attrName>
                                        </p:attrNameLst>
                                      </p:cBhvr>
                                      <p:to>
                                        <p:strVal val="visible"/>
                                      </p:to>
                                    </p:set>
                                    <p:animEffect transition="in" filter="fade">
                                      <p:cBhvr>
                                        <p:cTn id="15" dur="1000"/>
                                        <p:tgtEl>
                                          <p:spTgt spid="155651">
                                            <p:txEl>
                                              <p:pRg st="1" end="1"/>
                                            </p:txEl>
                                          </p:spTgt>
                                        </p:tgtEl>
                                      </p:cBhvr>
                                    </p:animEffect>
                                    <p:anim calcmode="lin" valueType="num">
                                      <p:cBhvr>
                                        <p:cTn id="16" dur="1000" fill="hold"/>
                                        <p:tgtEl>
                                          <p:spTgt spid="155651">
                                            <p:txEl>
                                              <p:pRg st="1" end="1"/>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155651">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155651">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155651">
                                            <p:txEl>
                                              <p:pRg st="2" end="2"/>
                                            </p:txEl>
                                          </p:spTgt>
                                        </p:tgtEl>
                                        <p:attrNameLst>
                                          <p:attrName>style.visibility</p:attrName>
                                        </p:attrNameLst>
                                      </p:cBhvr>
                                      <p:to>
                                        <p:strVal val="visible"/>
                                      </p:to>
                                    </p:set>
                                    <p:animEffect transition="in" filter="fade">
                                      <p:cBhvr>
                                        <p:cTn id="23" dur="1000"/>
                                        <p:tgtEl>
                                          <p:spTgt spid="155651">
                                            <p:txEl>
                                              <p:pRg st="2" end="2"/>
                                            </p:txEl>
                                          </p:spTgt>
                                        </p:tgtEl>
                                      </p:cBhvr>
                                    </p:animEffect>
                                    <p:anim calcmode="lin" valueType="num">
                                      <p:cBhvr>
                                        <p:cTn id="24" dur="1000" fill="hold"/>
                                        <p:tgtEl>
                                          <p:spTgt spid="155651">
                                            <p:txEl>
                                              <p:pRg st="2" end="2"/>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155651">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155651">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155651">
                                            <p:txEl>
                                              <p:pRg st="3" end="3"/>
                                            </p:txEl>
                                          </p:spTgt>
                                        </p:tgtEl>
                                        <p:attrNameLst>
                                          <p:attrName>style.visibility</p:attrName>
                                        </p:attrNameLst>
                                      </p:cBhvr>
                                      <p:to>
                                        <p:strVal val="visible"/>
                                      </p:to>
                                    </p:set>
                                    <p:animEffect transition="in" filter="fade">
                                      <p:cBhvr>
                                        <p:cTn id="31" dur="1000"/>
                                        <p:tgtEl>
                                          <p:spTgt spid="155651">
                                            <p:txEl>
                                              <p:pRg st="3" end="3"/>
                                            </p:txEl>
                                          </p:spTgt>
                                        </p:tgtEl>
                                      </p:cBhvr>
                                    </p:animEffect>
                                    <p:anim calcmode="lin" valueType="num">
                                      <p:cBhvr>
                                        <p:cTn id="32" dur="1000" fill="hold"/>
                                        <p:tgtEl>
                                          <p:spTgt spid="155651">
                                            <p:txEl>
                                              <p:pRg st="3" end="3"/>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155651">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155651">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651" grpId="0" build="p"/>
    </p:bldLst>
  </p:timing>
</p:sld>
</file>

<file path=ppt/slides/slide17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6675" name="Rectangle 3"/>
          <p:cNvSpPr>
            <a:spLocks noGrp="1" noChangeArrowheads="1"/>
          </p:cNvSpPr>
          <p:nvPr>
            <p:ph type="body" idx="1"/>
          </p:nvPr>
        </p:nvSpPr>
        <p:spPr>
          <a:xfrm>
            <a:off x="685800" y="533400"/>
            <a:ext cx="7772400" cy="5562600"/>
          </a:xfrm>
        </p:spPr>
        <p:txBody>
          <a:bodyPr>
            <a:normAutofit lnSpcReduction="10000"/>
          </a:bodyPr>
          <a:lstStyle/>
          <a:p>
            <a:pPr eaLnBrk="1" hangingPunct="1">
              <a:lnSpc>
                <a:spcPct val="90000"/>
              </a:lnSpc>
            </a:pPr>
            <a:r>
              <a:rPr lang="en-US" sz="2800" b="1" dirty="0" smtClean="0">
                <a:solidFill>
                  <a:srgbClr val="002060"/>
                </a:solidFill>
                <a:latin typeface="Arial" charset="0"/>
              </a:rPr>
              <a:t>Extension: This is the last sub-rubric and found mainly under ‘Pain’ rubric.</a:t>
            </a:r>
          </a:p>
          <a:p>
            <a:pPr eaLnBrk="1" hangingPunct="1">
              <a:lnSpc>
                <a:spcPct val="90000"/>
              </a:lnSpc>
              <a:buFontTx/>
              <a:buNone/>
            </a:pPr>
            <a:endParaRPr lang="en-US" sz="2800" b="1" dirty="0" smtClean="0">
              <a:solidFill>
                <a:srgbClr val="002060"/>
              </a:solidFill>
              <a:latin typeface="Arial" charset="0"/>
            </a:endParaRPr>
          </a:p>
          <a:p>
            <a:pPr eaLnBrk="1" hangingPunct="1">
              <a:lnSpc>
                <a:spcPct val="90000"/>
              </a:lnSpc>
            </a:pPr>
            <a:r>
              <a:rPr lang="en-US" sz="2800" b="1" dirty="0" smtClean="0">
                <a:solidFill>
                  <a:srgbClr val="002060"/>
                </a:solidFill>
                <a:latin typeface="Arial" charset="0"/>
              </a:rPr>
              <a:t>The above order-side, time, modalities and extension – is generally followed in each rubric and sub-rubrics.  Since generalities chapter deals mostly with </a:t>
            </a:r>
            <a:r>
              <a:rPr lang="en-US" sz="2800" b="1" dirty="0" err="1" smtClean="0">
                <a:solidFill>
                  <a:srgbClr val="002060"/>
                </a:solidFill>
                <a:latin typeface="Arial" charset="0"/>
              </a:rPr>
              <a:t>agg</a:t>
            </a:r>
            <a:r>
              <a:rPr lang="en-US" sz="2800" b="1" dirty="0" smtClean="0">
                <a:solidFill>
                  <a:srgbClr val="002060"/>
                </a:solidFill>
                <a:latin typeface="Arial" charset="0"/>
              </a:rPr>
              <a:t>. </a:t>
            </a:r>
            <a:r>
              <a:rPr lang="en-US" sz="2800" b="1" dirty="0" err="1" smtClean="0">
                <a:solidFill>
                  <a:srgbClr val="002060"/>
                </a:solidFill>
                <a:latin typeface="Arial" charset="0"/>
              </a:rPr>
              <a:t>amel</a:t>
            </a:r>
            <a:r>
              <a:rPr lang="en-US" sz="2800" b="1" dirty="0" smtClean="0">
                <a:solidFill>
                  <a:srgbClr val="002060"/>
                </a:solidFill>
                <a:latin typeface="Arial" charset="0"/>
              </a:rPr>
              <a:t>., and certain states of the person, this order is  not possible in this chapter.  This order has been slightly modified according to the rubrics here and there.  Skin, fever, Perspiration, Sleep, do not follow this arrangement from generals to minute particulars.</a:t>
            </a:r>
          </a:p>
          <a:p>
            <a:pPr eaLnBrk="1" hangingPunct="1">
              <a:lnSpc>
                <a:spcPct val="90000"/>
              </a:lnSpc>
            </a:pPr>
            <a:endParaRPr lang="en-US" sz="2800" dirty="0" smtClean="0"/>
          </a:p>
        </p:txBody>
      </p:sp>
      <p:sp>
        <p:nvSpPr>
          <p:cNvPr id="4" name="Footer Placeholder 3"/>
          <p:cNvSpPr>
            <a:spLocks noGrp="1"/>
          </p:cNvSpPr>
          <p:nvPr>
            <p:ph type="ftr" sz="quarter" idx="11"/>
          </p:nvPr>
        </p:nvSpPr>
        <p:spPr/>
        <p:txBody>
          <a:bodyPr/>
          <a:lstStyle/>
          <a:p>
            <a:r>
              <a:rPr lang="en-US" smtClean="0"/>
              <a:t>SKHMC DEPT.of.REPERTORY</a:t>
            </a:r>
            <a:endParaRPr lang="en-US"/>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6675">
                                            <p:txEl>
                                              <p:pRg st="0" end="0"/>
                                            </p:txEl>
                                          </p:spTgt>
                                        </p:tgtEl>
                                        <p:attrNameLst>
                                          <p:attrName>style.visibility</p:attrName>
                                        </p:attrNameLst>
                                      </p:cBhvr>
                                      <p:to>
                                        <p:strVal val="visible"/>
                                      </p:to>
                                    </p:set>
                                    <p:animEffect transition="in" filter="wipe(left)">
                                      <p:cBhvr>
                                        <p:cTn id="7" dur="500"/>
                                        <p:tgtEl>
                                          <p:spTgt spid="1566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6675">
                                            <p:txEl>
                                              <p:pRg st="2" end="2"/>
                                            </p:txEl>
                                          </p:spTgt>
                                        </p:tgtEl>
                                        <p:attrNameLst>
                                          <p:attrName>style.visibility</p:attrName>
                                        </p:attrNameLst>
                                      </p:cBhvr>
                                      <p:to>
                                        <p:strVal val="visible"/>
                                      </p:to>
                                    </p:set>
                                    <p:animEffect transition="in" filter="wipe(left)">
                                      <p:cBhvr>
                                        <p:cTn id="12" dur="500"/>
                                        <p:tgtEl>
                                          <p:spTgt spid="1566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675" grpId="0" build="p"/>
    </p:bldLst>
  </p:timing>
</p:sld>
</file>

<file path=ppt/slides/slide17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7699" name="Rectangle 3"/>
          <p:cNvSpPr>
            <a:spLocks noGrp="1" noChangeArrowheads="1"/>
          </p:cNvSpPr>
          <p:nvPr>
            <p:ph type="body" idx="1"/>
          </p:nvPr>
        </p:nvSpPr>
        <p:spPr>
          <a:xfrm>
            <a:off x="685800" y="685800"/>
            <a:ext cx="7772400" cy="5410200"/>
          </a:xfrm>
        </p:spPr>
        <p:txBody>
          <a:bodyPr/>
          <a:lstStyle/>
          <a:p>
            <a:pPr eaLnBrk="1" hangingPunct="1">
              <a:lnSpc>
                <a:spcPct val="90000"/>
              </a:lnSpc>
            </a:pPr>
            <a:r>
              <a:rPr lang="en-US" sz="2800" b="1" dirty="0" smtClean="0">
                <a:solidFill>
                  <a:srgbClr val="002060"/>
                </a:solidFill>
                <a:latin typeface="Arial" charset="0"/>
              </a:rPr>
              <a:t>For the rubric ‘Pain’ the following arrangement is given under different chapters except in generalities:</a:t>
            </a:r>
          </a:p>
          <a:p>
            <a:pPr eaLnBrk="1" hangingPunct="1">
              <a:lnSpc>
                <a:spcPct val="90000"/>
              </a:lnSpc>
              <a:buFontTx/>
              <a:buNone/>
            </a:pPr>
            <a:r>
              <a:rPr lang="en-US" sz="2800" b="1" dirty="0" smtClean="0">
                <a:solidFill>
                  <a:srgbClr val="002060"/>
                </a:solidFill>
                <a:latin typeface="Arial" charset="0"/>
              </a:rPr>
              <a:t>  PAIN-General rubric:	S(side)</a:t>
            </a:r>
          </a:p>
          <a:p>
            <a:pPr eaLnBrk="1" hangingPunct="1">
              <a:lnSpc>
                <a:spcPct val="90000"/>
              </a:lnSpc>
              <a:buFontTx/>
              <a:buNone/>
            </a:pPr>
            <a:r>
              <a:rPr lang="en-US" sz="2800" b="1" dirty="0" smtClean="0">
                <a:solidFill>
                  <a:srgbClr val="002060"/>
                </a:solidFill>
                <a:latin typeface="Arial" charset="0"/>
              </a:rPr>
              <a:t>  			                        T (time)</a:t>
            </a:r>
          </a:p>
          <a:p>
            <a:pPr eaLnBrk="1" hangingPunct="1">
              <a:lnSpc>
                <a:spcPct val="90000"/>
              </a:lnSpc>
              <a:buFontTx/>
              <a:buNone/>
            </a:pPr>
            <a:r>
              <a:rPr lang="en-US" sz="2800" b="1" dirty="0" smtClean="0">
                <a:solidFill>
                  <a:srgbClr val="002060"/>
                </a:solidFill>
                <a:latin typeface="Arial" charset="0"/>
              </a:rPr>
              <a:t>               			        M(modalities)</a:t>
            </a:r>
          </a:p>
          <a:p>
            <a:pPr eaLnBrk="1" hangingPunct="1">
              <a:lnSpc>
                <a:spcPct val="90000"/>
              </a:lnSpc>
              <a:buFontTx/>
              <a:buNone/>
            </a:pPr>
            <a:r>
              <a:rPr lang="en-US" sz="2800" b="1" dirty="0" smtClean="0">
                <a:solidFill>
                  <a:srgbClr val="002060"/>
                </a:solidFill>
                <a:latin typeface="Arial" charset="0"/>
              </a:rPr>
              <a:t> 			                        E (extension)</a:t>
            </a:r>
          </a:p>
          <a:p>
            <a:pPr eaLnBrk="1" hangingPunct="1">
              <a:lnSpc>
                <a:spcPct val="90000"/>
              </a:lnSpc>
              <a:buFontTx/>
              <a:buNone/>
            </a:pPr>
            <a:r>
              <a:rPr lang="en-US" sz="2800" b="1" dirty="0" smtClean="0">
                <a:solidFill>
                  <a:srgbClr val="002060"/>
                </a:solidFill>
                <a:latin typeface="Arial" charset="0"/>
              </a:rPr>
              <a:t> Parts, different sub-divisions: S</a:t>
            </a:r>
          </a:p>
          <a:p>
            <a:pPr eaLnBrk="1" hangingPunct="1">
              <a:lnSpc>
                <a:spcPct val="90000"/>
              </a:lnSpc>
              <a:buFontTx/>
              <a:buNone/>
            </a:pPr>
            <a:r>
              <a:rPr lang="en-US" sz="2800" b="1" dirty="0" smtClean="0">
                <a:solidFill>
                  <a:srgbClr val="002060"/>
                </a:solidFill>
                <a:latin typeface="Arial" charset="0"/>
              </a:rPr>
              <a:t>				                        T	</a:t>
            </a:r>
          </a:p>
          <a:p>
            <a:pPr eaLnBrk="1" hangingPunct="1">
              <a:lnSpc>
                <a:spcPct val="90000"/>
              </a:lnSpc>
              <a:buFontTx/>
              <a:buNone/>
            </a:pPr>
            <a:r>
              <a:rPr lang="en-US" sz="2800" b="1" dirty="0" smtClean="0">
                <a:solidFill>
                  <a:srgbClr val="002060"/>
                </a:solidFill>
                <a:latin typeface="Arial" charset="0"/>
              </a:rPr>
              <a:t>				                        M</a:t>
            </a:r>
          </a:p>
          <a:p>
            <a:pPr eaLnBrk="1" hangingPunct="1">
              <a:lnSpc>
                <a:spcPct val="90000"/>
              </a:lnSpc>
              <a:buFontTx/>
              <a:buNone/>
            </a:pPr>
            <a:r>
              <a:rPr lang="en-US" sz="2800" b="1" dirty="0" smtClean="0">
                <a:solidFill>
                  <a:srgbClr val="002060"/>
                </a:solidFill>
                <a:latin typeface="Arial" charset="0"/>
              </a:rPr>
              <a:t>				                        E</a:t>
            </a:r>
          </a:p>
          <a:p>
            <a:pPr eaLnBrk="1" hangingPunct="1">
              <a:lnSpc>
                <a:spcPct val="90000"/>
              </a:lnSpc>
            </a:pPr>
            <a:endParaRPr lang="en-US" sz="2800" dirty="0" smtClean="0"/>
          </a:p>
        </p:txBody>
      </p:sp>
      <p:sp>
        <p:nvSpPr>
          <p:cNvPr id="4" name="Footer Placeholder 3"/>
          <p:cNvSpPr>
            <a:spLocks noGrp="1"/>
          </p:cNvSpPr>
          <p:nvPr>
            <p:ph type="ftr" sz="quarter" idx="11"/>
          </p:nvPr>
        </p:nvSpPr>
        <p:spPr/>
        <p:txBody>
          <a:bodyPr/>
          <a:lstStyle/>
          <a:p>
            <a:r>
              <a:rPr lang="en-US" smtClean="0"/>
              <a:t>SKHMC DEPT.of.REPERTORY</a:t>
            </a:r>
            <a:endParaRPr lang="en-US"/>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57699">
                                            <p:txEl>
                                              <p:pRg st="0" end="0"/>
                                            </p:txEl>
                                          </p:spTgt>
                                        </p:tgtEl>
                                        <p:attrNameLst>
                                          <p:attrName>style.visibility</p:attrName>
                                        </p:attrNameLst>
                                      </p:cBhvr>
                                      <p:to>
                                        <p:strVal val="visible"/>
                                      </p:to>
                                    </p:set>
                                    <p:animEffect transition="in" filter="slide(fromBottom)">
                                      <p:cBhvr>
                                        <p:cTn id="7" dur="500">
                                          <p:stCondLst>
                                            <p:cond delay="0"/>
                                          </p:stCondLst>
                                        </p:cTn>
                                        <p:tgtEl>
                                          <p:spTgt spid="1576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57699">
                                            <p:txEl>
                                              <p:pRg st="1" end="1"/>
                                            </p:txEl>
                                          </p:spTgt>
                                        </p:tgtEl>
                                        <p:attrNameLst>
                                          <p:attrName>style.visibility</p:attrName>
                                        </p:attrNameLst>
                                      </p:cBhvr>
                                      <p:to>
                                        <p:strVal val="visible"/>
                                      </p:to>
                                    </p:set>
                                    <p:animEffect transition="in" filter="slide(fromBottom)">
                                      <p:cBhvr>
                                        <p:cTn id="12" dur="500">
                                          <p:stCondLst>
                                            <p:cond delay="0"/>
                                          </p:stCondLst>
                                        </p:cTn>
                                        <p:tgtEl>
                                          <p:spTgt spid="1576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57699">
                                            <p:txEl>
                                              <p:pRg st="2" end="2"/>
                                            </p:txEl>
                                          </p:spTgt>
                                        </p:tgtEl>
                                        <p:attrNameLst>
                                          <p:attrName>style.visibility</p:attrName>
                                        </p:attrNameLst>
                                      </p:cBhvr>
                                      <p:to>
                                        <p:strVal val="visible"/>
                                      </p:to>
                                    </p:set>
                                    <p:animEffect transition="in" filter="slide(fromBottom)">
                                      <p:cBhvr>
                                        <p:cTn id="17" dur="500">
                                          <p:stCondLst>
                                            <p:cond delay="0"/>
                                          </p:stCondLst>
                                        </p:cTn>
                                        <p:tgtEl>
                                          <p:spTgt spid="1576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157699">
                                            <p:txEl>
                                              <p:pRg st="3" end="3"/>
                                            </p:txEl>
                                          </p:spTgt>
                                        </p:tgtEl>
                                        <p:attrNameLst>
                                          <p:attrName>style.visibility</p:attrName>
                                        </p:attrNameLst>
                                      </p:cBhvr>
                                      <p:to>
                                        <p:strVal val="visible"/>
                                      </p:to>
                                    </p:set>
                                    <p:animEffect transition="in" filter="slide(fromBottom)">
                                      <p:cBhvr>
                                        <p:cTn id="22" dur="500">
                                          <p:stCondLst>
                                            <p:cond delay="0"/>
                                          </p:stCondLst>
                                        </p:cTn>
                                        <p:tgtEl>
                                          <p:spTgt spid="15769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157699">
                                            <p:txEl>
                                              <p:pRg st="4" end="4"/>
                                            </p:txEl>
                                          </p:spTgt>
                                        </p:tgtEl>
                                        <p:attrNameLst>
                                          <p:attrName>style.visibility</p:attrName>
                                        </p:attrNameLst>
                                      </p:cBhvr>
                                      <p:to>
                                        <p:strVal val="visible"/>
                                      </p:to>
                                    </p:set>
                                    <p:animEffect transition="in" filter="slide(fromBottom)">
                                      <p:cBhvr>
                                        <p:cTn id="27" dur="500">
                                          <p:stCondLst>
                                            <p:cond delay="0"/>
                                          </p:stCondLst>
                                        </p:cTn>
                                        <p:tgtEl>
                                          <p:spTgt spid="15769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157699">
                                            <p:txEl>
                                              <p:pRg st="5" end="5"/>
                                            </p:txEl>
                                          </p:spTgt>
                                        </p:tgtEl>
                                        <p:attrNameLst>
                                          <p:attrName>style.visibility</p:attrName>
                                        </p:attrNameLst>
                                      </p:cBhvr>
                                      <p:to>
                                        <p:strVal val="visible"/>
                                      </p:to>
                                    </p:set>
                                    <p:animEffect transition="in" filter="slide(fromBottom)">
                                      <p:cBhvr>
                                        <p:cTn id="32" dur="500">
                                          <p:stCondLst>
                                            <p:cond delay="0"/>
                                          </p:stCondLst>
                                        </p:cTn>
                                        <p:tgtEl>
                                          <p:spTgt spid="15769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157699">
                                            <p:txEl>
                                              <p:pRg st="6" end="6"/>
                                            </p:txEl>
                                          </p:spTgt>
                                        </p:tgtEl>
                                        <p:attrNameLst>
                                          <p:attrName>style.visibility</p:attrName>
                                        </p:attrNameLst>
                                      </p:cBhvr>
                                      <p:to>
                                        <p:strVal val="visible"/>
                                      </p:to>
                                    </p:set>
                                    <p:animEffect transition="in" filter="slide(fromBottom)">
                                      <p:cBhvr>
                                        <p:cTn id="37" dur="500">
                                          <p:stCondLst>
                                            <p:cond delay="0"/>
                                          </p:stCondLst>
                                        </p:cTn>
                                        <p:tgtEl>
                                          <p:spTgt spid="15769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157699">
                                            <p:txEl>
                                              <p:pRg st="7" end="7"/>
                                            </p:txEl>
                                          </p:spTgt>
                                        </p:tgtEl>
                                        <p:attrNameLst>
                                          <p:attrName>style.visibility</p:attrName>
                                        </p:attrNameLst>
                                      </p:cBhvr>
                                      <p:to>
                                        <p:strVal val="visible"/>
                                      </p:to>
                                    </p:set>
                                    <p:animEffect transition="in" filter="slide(fromBottom)">
                                      <p:cBhvr>
                                        <p:cTn id="42" dur="500">
                                          <p:stCondLst>
                                            <p:cond delay="0"/>
                                          </p:stCondLst>
                                        </p:cTn>
                                        <p:tgtEl>
                                          <p:spTgt spid="15769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2" presetClass="entr" presetSubtype="4" fill="hold" grpId="0" nodeType="clickEffect">
                                  <p:stCondLst>
                                    <p:cond delay="0"/>
                                  </p:stCondLst>
                                  <p:childTnLst>
                                    <p:set>
                                      <p:cBhvr>
                                        <p:cTn id="46" dur="1" fill="hold">
                                          <p:stCondLst>
                                            <p:cond delay="0"/>
                                          </p:stCondLst>
                                        </p:cTn>
                                        <p:tgtEl>
                                          <p:spTgt spid="157699">
                                            <p:txEl>
                                              <p:pRg st="8" end="8"/>
                                            </p:txEl>
                                          </p:spTgt>
                                        </p:tgtEl>
                                        <p:attrNameLst>
                                          <p:attrName>style.visibility</p:attrName>
                                        </p:attrNameLst>
                                      </p:cBhvr>
                                      <p:to>
                                        <p:strVal val="visible"/>
                                      </p:to>
                                    </p:set>
                                    <p:animEffect transition="in" filter="slide(fromBottom)">
                                      <p:cBhvr>
                                        <p:cTn id="47" dur="500">
                                          <p:stCondLst>
                                            <p:cond delay="0"/>
                                          </p:stCondLst>
                                        </p:cTn>
                                        <p:tgtEl>
                                          <p:spTgt spid="15769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699" grpId="0" build="p"/>
    </p:bldLst>
  </p:timing>
</p:sld>
</file>

<file path=ppt/slides/slide17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8723" name="Rectangle 3"/>
          <p:cNvSpPr>
            <a:spLocks noGrp="1" noChangeArrowheads="1"/>
          </p:cNvSpPr>
          <p:nvPr>
            <p:ph type="body" idx="1"/>
          </p:nvPr>
        </p:nvSpPr>
        <p:spPr>
          <a:xfrm>
            <a:off x="685800" y="762000"/>
            <a:ext cx="7772400" cy="5334000"/>
          </a:xfrm>
        </p:spPr>
        <p:txBody>
          <a:bodyPr/>
          <a:lstStyle/>
          <a:p>
            <a:pPr eaLnBrk="1" hangingPunct="1">
              <a:buFontTx/>
              <a:buNone/>
            </a:pPr>
            <a:r>
              <a:rPr lang="en-US" b="1" dirty="0" smtClean="0">
                <a:solidFill>
                  <a:srgbClr val="002060"/>
                </a:solidFill>
                <a:latin typeface="Arial" charset="0"/>
              </a:rPr>
              <a:t>Type of pain:			T</a:t>
            </a:r>
          </a:p>
          <a:p>
            <a:pPr eaLnBrk="1" hangingPunct="1">
              <a:buFontTx/>
              <a:buNone/>
            </a:pPr>
            <a:r>
              <a:rPr lang="en-US" b="1" dirty="0" smtClean="0">
                <a:solidFill>
                  <a:srgbClr val="002060"/>
                </a:solidFill>
                <a:latin typeface="Arial" charset="0"/>
              </a:rPr>
              <a:t>				                M</a:t>
            </a:r>
          </a:p>
          <a:p>
            <a:pPr eaLnBrk="1" hangingPunct="1">
              <a:buFontTx/>
              <a:buNone/>
            </a:pPr>
            <a:r>
              <a:rPr lang="en-US" b="1" dirty="0" smtClean="0">
                <a:solidFill>
                  <a:srgbClr val="002060"/>
                </a:solidFill>
                <a:latin typeface="Arial" charset="0"/>
              </a:rPr>
              <a:t>				                E</a:t>
            </a:r>
          </a:p>
          <a:p>
            <a:pPr eaLnBrk="1" hangingPunct="1">
              <a:buFontTx/>
              <a:buNone/>
            </a:pPr>
            <a:endParaRPr lang="en-US" b="1" dirty="0" smtClean="0">
              <a:solidFill>
                <a:srgbClr val="002060"/>
              </a:solidFill>
              <a:latin typeface="Arial" charset="0"/>
            </a:endParaRPr>
          </a:p>
          <a:p>
            <a:pPr eaLnBrk="1" hangingPunct="1">
              <a:buFontTx/>
              <a:buNone/>
            </a:pPr>
            <a:endParaRPr lang="en-US" b="1" dirty="0" smtClean="0">
              <a:solidFill>
                <a:srgbClr val="002060"/>
              </a:solidFill>
              <a:latin typeface="Arial" charset="0"/>
            </a:endParaRPr>
          </a:p>
          <a:p>
            <a:pPr eaLnBrk="1" hangingPunct="1">
              <a:buFontTx/>
              <a:buNone/>
            </a:pPr>
            <a:r>
              <a:rPr lang="en-US" b="1" dirty="0" smtClean="0">
                <a:solidFill>
                  <a:srgbClr val="002060"/>
                </a:solidFill>
                <a:latin typeface="Arial" charset="0"/>
              </a:rPr>
              <a:t>Under each type, parts:   S</a:t>
            </a:r>
          </a:p>
          <a:p>
            <a:pPr eaLnBrk="1" hangingPunct="1">
              <a:buFontTx/>
              <a:buNone/>
            </a:pPr>
            <a:r>
              <a:rPr lang="en-US" b="1" dirty="0" smtClean="0">
                <a:solidFill>
                  <a:srgbClr val="002060"/>
                </a:solidFill>
                <a:latin typeface="Arial" charset="0"/>
              </a:rPr>
              <a:t>				                T</a:t>
            </a:r>
          </a:p>
          <a:p>
            <a:pPr eaLnBrk="1" hangingPunct="1">
              <a:buFontTx/>
              <a:buNone/>
            </a:pPr>
            <a:r>
              <a:rPr lang="en-US" b="1" dirty="0" smtClean="0">
                <a:solidFill>
                  <a:srgbClr val="002060"/>
                </a:solidFill>
                <a:latin typeface="Arial" charset="0"/>
              </a:rPr>
              <a:t>				                M</a:t>
            </a:r>
          </a:p>
          <a:p>
            <a:pPr eaLnBrk="1" hangingPunct="1">
              <a:buFontTx/>
              <a:buNone/>
            </a:pPr>
            <a:r>
              <a:rPr lang="en-US" b="1" dirty="0" smtClean="0">
                <a:solidFill>
                  <a:srgbClr val="002060"/>
                </a:solidFill>
                <a:latin typeface="Arial" charset="0"/>
              </a:rPr>
              <a:t>				                E</a:t>
            </a:r>
          </a:p>
          <a:p>
            <a:pPr eaLnBrk="1" hangingPunct="1"/>
            <a:endParaRPr lang="en-US" b="1" dirty="0" smtClean="0">
              <a:solidFill>
                <a:srgbClr val="002060"/>
              </a:solidFill>
            </a:endParaRPr>
          </a:p>
        </p:txBody>
      </p:sp>
      <p:sp>
        <p:nvSpPr>
          <p:cNvPr id="4" name="Footer Placeholder 3"/>
          <p:cNvSpPr>
            <a:spLocks noGrp="1"/>
          </p:cNvSpPr>
          <p:nvPr>
            <p:ph type="ftr" sz="quarter" idx="11"/>
          </p:nvPr>
        </p:nvSpPr>
        <p:spPr/>
        <p:txBody>
          <a:bodyPr/>
          <a:lstStyle/>
          <a:p>
            <a:r>
              <a:rPr lang="en-US" smtClean="0"/>
              <a:t>SKHMC DEPT.of.REPERTORY</a:t>
            </a:r>
            <a:endParaRPr lang="en-US"/>
          </a:p>
        </p:txBody>
      </p:sp>
    </p:spTree>
  </p:cSld>
  <p:clrMapOvr>
    <a:masterClrMapping/>
  </p:clrMapOvr>
  <p:transition>
    <p:whee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58723">
                                            <p:txEl>
                                              <p:pRg st="0" end="0"/>
                                            </p:txEl>
                                          </p:spTgt>
                                        </p:tgtEl>
                                        <p:attrNameLst>
                                          <p:attrName>style.visibility</p:attrName>
                                        </p:attrNameLst>
                                      </p:cBhvr>
                                      <p:to>
                                        <p:strVal val="visible"/>
                                      </p:to>
                                    </p:set>
                                    <p:animEffect transition="in" filter="fade">
                                      <p:cBhvr>
                                        <p:cTn id="7" dur="1000"/>
                                        <p:tgtEl>
                                          <p:spTgt spid="158723">
                                            <p:txEl>
                                              <p:pRg st="0" end="0"/>
                                            </p:txEl>
                                          </p:spTgt>
                                        </p:tgtEl>
                                      </p:cBhvr>
                                    </p:animEffect>
                                    <p:anim calcmode="lin" valueType="num">
                                      <p:cBhvr>
                                        <p:cTn id="8" dur="1000" fill="hold"/>
                                        <p:tgtEl>
                                          <p:spTgt spid="1587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5872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58723">
                                            <p:txEl>
                                              <p:pRg st="1" end="1"/>
                                            </p:txEl>
                                          </p:spTgt>
                                        </p:tgtEl>
                                        <p:attrNameLst>
                                          <p:attrName>style.visibility</p:attrName>
                                        </p:attrNameLst>
                                      </p:cBhvr>
                                      <p:to>
                                        <p:strVal val="visible"/>
                                      </p:to>
                                    </p:set>
                                    <p:animEffect transition="in" filter="fade">
                                      <p:cBhvr>
                                        <p:cTn id="14" dur="1000"/>
                                        <p:tgtEl>
                                          <p:spTgt spid="158723">
                                            <p:txEl>
                                              <p:pRg st="1" end="1"/>
                                            </p:txEl>
                                          </p:spTgt>
                                        </p:tgtEl>
                                      </p:cBhvr>
                                    </p:animEffect>
                                    <p:anim calcmode="lin" valueType="num">
                                      <p:cBhvr>
                                        <p:cTn id="15" dur="1000" fill="hold"/>
                                        <p:tgtEl>
                                          <p:spTgt spid="15872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5872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158723">
                                            <p:txEl>
                                              <p:pRg st="2" end="2"/>
                                            </p:txEl>
                                          </p:spTgt>
                                        </p:tgtEl>
                                        <p:attrNameLst>
                                          <p:attrName>style.visibility</p:attrName>
                                        </p:attrNameLst>
                                      </p:cBhvr>
                                      <p:to>
                                        <p:strVal val="visible"/>
                                      </p:to>
                                    </p:set>
                                    <p:animEffect transition="in" filter="fade">
                                      <p:cBhvr>
                                        <p:cTn id="21" dur="1000"/>
                                        <p:tgtEl>
                                          <p:spTgt spid="158723">
                                            <p:txEl>
                                              <p:pRg st="2" end="2"/>
                                            </p:txEl>
                                          </p:spTgt>
                                        </p:tgtEl>
                                      </p:cBhvr>
                                    </p:animEffect>
                                    <p:anim calcmode="lin" valueType="num">
                                      <p:cBhvr>
                                        <p:cTn id="22" dur="1000" fill="hold"/>
                                        <p:tgtEl>
                                          <p:spTgt spid="15872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5872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158723">
                                            <p:txEl>
                                              <p:pRg st="5" end="5"/>
                                            </p:txEl>
                                          </p:spTgt>
                                        </p:tgtEl>
                                        <p:attrNameLst>
                                          <p:attrName>style.visibility</p:attrName>
                                        </p:attrNameLst>
                                      </p:cBhvr>
                                      <p:to>
                                        <p:strVal val="visible"/>
                                      </p:to>
                                    </p:set>
                                    <p:animEffect transition="in" filter="fade">
                                      <p:cBhvr>
                                        <p:cTn id="28" dur="1000"/>
                                        <p:tgtEl>
                                          <p:spTgt spid="158723">
                                            <p:txEl>
                                              <p:pRg st="5" end="5"/>
                                            </p:txEl>
                                          </p:spTgt>
                                        </p:tgtEl>
                                      </p:cBhvr>
                                    </p:animEffect>
                                    <p:anim calcmode="lin" valueType="num">
                                      <p:cBhvr>
                                        <p:cTn id="29" dur="1000" fill="hold"/>
                                        <p:tgtEl>
                                          <p:spTgt spid="15872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15872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158723">
                                            <p:txEl>
                                              <p:pRg st="6" end="6"/>
                                            </p:txEl>
                                          </p:spTgt>
                                        </p:tgtEl>
                                        <p:attrNameLst>
                                          <p:attrName>style.visibility</p:attrName>
                                        </p:attrNameLst>
                                      </p:cBhvr>
                                      <p:to>
                                        <p:strVal val="visible"/>
                                      </p:to>
                                    </p:set>
                                    <p:animEffect transition="in" filter="fade">
                                      <p:cBhvr>
                                        <p:cTn id="35" dur="1000"/>
                                        <p:tgtEl>
                                          <p:spTgt spid="158723">
                                            <p:txEl>
                                              <p:pRg st="6" end="6"/>
                                            </p:txEl>
                                          </p:spTgt>
                                        </p:tgtEl>
                                      </p:cBhvr>
                                    </p:animEffect>
                                    <p:anim calcmode="lin" valueType="num">
                                      <p:cBhvr>
                                        <p:cTn id="36" dur="1000" fill="hold"/>
                                        <p:tgtEl>
                                          <p:spTgt spid="15872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15872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grpId="0" nodeType="clickEffect">
                                  <p:stCondLst>
                                    <p:cond delay="0"/>
                                  </p:stCondLst>
                                  <p:childTnLst>
                                    <p:set>
                                      <p:cBhvr>
                                        <p:cTn id="41" dur="1" fill="hold">
                                          <p:stCondLst>
                                            <p:cond delay="0"/>
                                          </p:stCondLst>
                                        </p:cTn>
                                        <p:tgtEl>
                                          <p:spTgt spid="158723">
                                            <p:txEl>
                                              <p:pRg st="7" end="7"/>
                                            </p:txEl>
                                          </p:spTgt>
                                        </p:tgtEl>
                                        <p:attrNameLst>
                                          <p:attrName>style.visibility</p:attrName>
                                        </p:attrNameLst>
                                      </p:cBhvr>
                                      <p:to>
                                        <p:strVal val="visible"/>
                                      </p:to>
                                    </p:set>
                                    <p:animEffect transition="in" filter="fade">
                                      <p:cBhvr>
                                        <p:cTn id="42" dur="1000"/>
                                        <p:tgtEl>
                                          <p:spTgt spid="158723">
                                            <p:txEl>
                                              <p:pRg st="7" end="7"/>
                                            </p:txEl>
                                          </p:spTgt>
                                        </p:tgtEl>
                                      </p:cBhvr>
                                    </p:animEffect>
                                    <p:anim calcmode="lin" valueType="num">
                                      <p:cBhvr>
                                        <p:cTn id="43" dur="1000" fill="hold"/>
                                        <p:tgtEl>
                                          <p:spTgt spid="15872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15872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7" presetClass="entr" presetSubtype="0" fill="hold" grpId="0" nodeType="clickEffect">
                                  <p:stCondLst>
                                    <p:cond delay="0"/>
                                  </p:stCondLst>
                                  <p:childTnLst>
                                    <p:set>
                                      <p:cBhvr>
                                        <p:cTn id="48" dur="1" fill="hold">
                                          <p:stCondLst>
                                            <p:cond delay="0"/>
                                          </p:stCondLst>
                                        </p:cTn>
                                        <p:tgtEl>
                                          <p:spTgt spid="158723">
                                            <p:txEl>
                                              <p:pRg st="8" end="8"/>
                                            </p:txEl>
                                          </p:spTgt>
                                        </p:tgtEl>
                                        <p:attrNameLst>
                                          <p:attrName>style.visibility</p:attrName>
                                        </p:attrNameLst>
                                      </p:cBhvr>
                                      <p:to>
                                        <p:strVal val="visible"/>
                                      </p:to>
                                    </p:set>
                                    <p:animEffect transition="in" filter="fade">
                                      <p:cBhvr>
                                        <p:cTn id="49" dur="1000"/>
                                        <p:tgtEl>
                                          <p:spTgt spid="158723">
                                            <p:txEl>
                                              <p:pRg st="8" end="8"/>
                                            </p:txEl>
                                          </p:spTgt>
                                        </p:tgtEl>
                                      </p:cBhvr>
                                    </p:animEffect>
                                    <p:anim calcmode="lin" valueType="num">
                                      <p:cBhvr>
                                        <p:cTn id="50" dur="1000" fill="hold"/>
                                        <p:tgtEl>
                                          <p:spTgt spid="158723">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15872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723" grpId="0" build="p"/>
    </p:bldLst>
  </p:timing>
</p:sld>
</file>

<file path=ppt/slides/slide17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a:xfrm>
            <a:off x="457200" y="274638"/>
            <a:ext cx="8229600" cy="715962"/>
          </a:xfrm>
        </p:spPr>
        <p:txBody>
          <a:bodyPr/>
          <a:lstStyle/>
          <a:p>
            <a:pPr eaLnBrk="1" hangingPunct="1"/>
            <a:r>
              <a:rPr lang="en-US" sz="3600" b="1" dirty="0" smtClean="0">
                <a:solidFill>
                  <a:srgbClr val="FF0000"/>
                </a:solidFill>
                <a:latin typeface="Arial" charset="0"/>
              </a:rPr>
              <a:t>SOME PRACTICAL GUIDELINES</a:t>
            </a:r>
          </a:p>
        </p:txBody>
      </p:sp>
      <p:sp>
        <p:nvSpPr>
          <p:cNvPr id="159747" name="Rectangle 3"/>
          <p:cNvSpPr>
            <a:spLocks noGrp="1" noChangeArrowheads="1"/>
          </p:cNvSpPr>
          <p:nvPr>
            <p:ph type="body" idx="1"/>
          </p:nvPr>
        </p:nvSpPr>
        <p:spPr>
          <a:xfrm>
            <a:off x="685800" y="1219200"/>
            <a:ext cx="7772400" cy="5181600"/>
          </a:xfrm>
        </p:spPr>
        <p:txBody>
          <a:bodyPr>
            <a:normAutofit/>
          </a:bodyPr>
          <a:lstStyle/>
          <a:p>
            <a:pPr eaLnBrk="1" hangingPunct="1">
              <a:lnSpc>
                <a:spcPct val="80000"/>
              </a:lnSpc>
            </a:pPr>
            <a:r>
              <a:rPr lang="en-US" sz="2800" b="1" dirty="0" smtClean="0">
                <a:solidFill>
                  <a:srgbClr val="002060"/>
                </a:solidFill>
                <a:latin typeface="Arial" charset="0"/>
              </a:rPr>
              <a:t>In the earlier section, we have discussed the logic and methodology of the arrangement of rubric and sub-rubrics in </a:t>
            </a:r>
            <a:r>
              <a:rPr lang="en-US" sz="2800" b="1" i="1" dirty="0" smtClean="0">
                <a:solidFill>
                  <a:srgbClr val="002060"/>
                </a:solidFill>
                <a:latin typeface="Arial" charset="0"/>
              </a:rPr>
              <a:t>Kent’s Repertory</a:t>
            </a:r>
            <a:r>
              <a:rPr lang="en-US" sz="2800" b="1" dirty="0" smtClean="0">
                <a:solidFill>
                  <a:srgbClr val="002060"/>
                </a:solidFill>
                <a:latin typeface="Arial" charset="0"/>
              </a:rPr>
              <a:t> with a view to facilitate quick location of symptoms.  We give here below some more practical guidelines to further help a learner to put the repertory to maximum use.</a:t>
            </a:r>
          </a:p>
          <a:p>
            <a:pPr eaLnBrk="1" hangingPunct="1">
              <a:lnSpc>
                <a:spcPct val="80000"/>
              </a:lnSpc>
              <a:buFontTx/>
              <a:buNone/>
            </a:pPr>
            <a:r>
              <a:rPr lang="en-US" sz="2800" b="1" dirty="0" smtClean="0">
                <a:solidFill>
                  <a:srgbClr val="002060"/>
                </a:solidFill>
                <a:latin typeface="Arial" charset="0"/>
              </a:rPr>
              <a:t>1. Desires and aversions to food should be referred to in chapter ‘Stomach’.</a:t>
            </a:r>
          </a:p>
          <a:p>
            <a:pPr eaLnBrk="1" hangingPunct="1">
              <a:lnSpc>
                <a:spcPct val="80000"/>
              </a:lnSpc>
              <a:buFontTx/>
              <a:buNone/>
            </a:pPr>
            <a:r>
              <a:rPr lang="en-US" sz="2800" b="1" dirty="0" smtClean="0">
                <a:solidFill>
                  <a:srgbClr val="002060"/>
                </a:solidFill>
                <a:latin typeface="Arial" charset="0"/>
              </a:rPr>
              <a:t>2. ‘Food disagrees’ should be referred to under ‘Generalities’ and also under Stomach ‘disordered.’</a:t>
            </a:r>
          </a:p>
          <a:p>
            <a:pPr eaLnBrk="1" hangingPunct="1">
              <a:lnSpc>
                <a:spcPct val="80000"/>
              </a:lnSpc>
            </a:pPr>
            <a:endParaRPr lang="en-US" sz="2800" dirty="0" smtClean="0">
              <a:latin typeface="Arial" charset="0"/>
            </a:endParaRPr>
          </a:p>
          <a:p>
            <a:pPr eaLnBrk="1" hangingPunct="1">
              <a:lnSpc>
                <a:spcPct val="80000"/>
              </a:lnSpc>
            </a:pPr>
            <a:endParaRPr lang="en-US" sz="2800" dirty="0" smtClean="0"/>
          </a:p>
        </p:txBody>
      </p:sp>
      <p:sp>
        <p:nvSpPr>
          <p:cNvPr id="4" name="Footer Placeholder 3"/>
          <p:cNvSpPr>
            <a:spLocks noGrp="1"/>
          </p:cNvSpPr>
          <p:nvPr>
            <p:ph type="ftr" sz="quarter" idx="11"/>
          </p:nvPr>
        </p:nvSpPr>
        <p:spPr/>
        <p:txBody>
          <a:bodyPr/>
          <a:lstStyle/>
          <a:p>
            <a:r>
              <a:rPr lang="en-US" smtClean="0"/>
              <a:t>SKHMC DEPT.of.REPERTORY</a:t>
            </a:r>
            <a:endParaRPr lang="en-US"/>
          </a:p>
        </p:txBody>
      </p:sp>
    </p:spTree>
  </p:cSld>
  <p:clrMapOvr>
    <a:masterClrMapping/>
  </p:clrMapOvr>
  <p:transition>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path" presetSubtype="0" accel="50000" decel="50000" fill="hold" grpId="0" nodeType="withEffect">
                                  <p:stCondLst>
                                    <p:cond delay="0"/>
                                  </p:stCondLst>
                                  <p:iterate type="lt">
                                    <p:tmPct val="10000"/>
                                  </p:iterate>
                                  <p:childTnLst>
                                    <p:animMotion origin="layout" path="M 0.0 0.0  C 0.007 -0.01333  0.014 -0.028  0.021 -0.04667  C 0.04 -0.1  0.045 -0.152  0.031 -0.16  C 0.017 -0.16933  -0.01 -0.132  -0.029 -0.07867  C -0.039 -0.05067  -0.045 -0.024  -0.047 -0.004  C -0.05 0.012  -0.051 0.028  -0.051 0.04667  C -0.051 0.10667  -0.038 0.156  -0.023 0.156  C -0.008 0.156  0.005 0.10667  0.005 0.04667  C 0.005 0.01867  0.002 -0.008  -0.003 -0.02667  C -0.005 -0.04267  -0.01 -0.06  -0.016 -0.07733  C -0.036 -0.132  -0.063 -0.16933  -0.077 -0.16  C -0.091 -0.15067  -0.086 -0.1  -0.066 -0.04533  C -0.058 -0.02  -0.047 0.00133  -0.036 0.016  C -0.028 0.02933  -0.019 0.04133  -0.007 0.05333  C 0.029 0.092  0.065 0.10933  0.075 0.09333  C 0.084 0.07733  0.064 0.03333  0.028 -0.004  C 0.013 -0.02  -0.003 -0.032  -0.016 -0.04  C -0.028 -0.048  -0.043 -0.05467  -0.059 -0.05867  C -0.103 -0.072  -0.141 -0.068  -0.144 -0.04667  C -0.148 -0.02667  -0.115 0.0  -0.071 0.01333  C -0.051 0.01867  -0.032 0.02133  -0.017 0.02  C -0.004 0.02  0.01 0.01733  0.025 0.01333  C 0.069 0.0  0.102 -0.028  0.098 -0.048  C 0.095 -0.068  0.057 -0.07333  0.013 -0.06  C -0.008 -0.05333  -0.027 -0.044  -0.04 -0.03333  C -0.051 -0.02533  -0.062 -0.016  -0.074 -0.004  C -0.109 0.03467  -0.13 0.07733  -0.12 0.09333  C -0.111 0.10933  -0.074 0.092  -0.039 0.05467  C -0.022 0.036  -0.008 0.01733  0.0 0.0  Z" pathEditMode="relative">
                                      <p:cBhvr>
                                        <p:cTn id="6" dur="1299" fill="hold">
                                          <p:stCondLst>
                                            <p:cond delay="0"/>
                                          </p:stCondLst>
                                        </p:cTn>
                                        <p:tgtEl>
                                          <p:spTgt spid="159746"/>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159747">
                                            <p:txEl>
                                              <p:pRg st="0" end="0"/>
                                            </p:txEl>
                                          </p:spTgt>
                                        </p:tgtEl>
                                        <p:attrNameLst>
                                          <p:attrName>style.visibility</p:attrName>
                                        </p:attrNameLst>
                                      </p:cBhvr>
                                      <p:to>
                                        <p:strVal val="visible"/>
                                      </p:to>
                                    </p:set>
                                    <p:animEffect transition="in" filter="fade">
                                      <p:cBhvr>
                                        <p:cTn id="11" dur="1000"/>
                                        <p:tgtEl>
                                          <p:spTgt spid="159747">
                                            <p:txEl>
                                              <p:pRg st="0" end="0"/>
                                            </p:txEl>
                                          </p:spTgt>
                                        </p:tgtEl>
                                      </p:cBhvr>
                                    </p:animEffect>
                                    <p:anim calcmode="lin" valueType="num">
                                      <p:cBhvr>
                                        <p:cTn id="12" dur="1000" fill="hold"/>
                                        <p:tgtEl>
                                          <p:spTgt spid="159747">
                                            <p:txEl>
                                              <p:pRg st="0" end="0"/>
                                            </p:txEl>
                                          </p:spTgt>
                                        </p:tgtEl>
                                        <p:attrNameLst>
                                          <p:attrName>ppt_x</p:attrName>
                                        </p:attrNameLst>
                                      </p:cBhvr>
                                      <p:tavLst>
                                        <p:tav tm="0">
                                          <p:val>
                                            <p:strVal val="#ppt_x"/>
                                          </p:val>
                                        </p:tav>
                                        <p:tav tm="100000">
                                          <p:val>
                                            <p:strVal val="#ppt_x"/>
                                          </p:val>
                                        </p:tav>
                                      </p:tavLst>
                                    </p:anim>
                                    <p:anim calcmode="lin" valueType="num">
                                      <p:cBhvr>
                                        <p:cTn id="13" dur="898" decel="100000" fill="hold"/>
                                        <p:tgtEl>
                                          <p:spTgt spid="159747">
                                            <p:txEl>
                                              <p:pRg st="0" end="0"/>
                                            </p:txEl>
                                          </p:spTgt>
                                        </p:tgtEl>
                                        <p:attrNameLst>
                                          <p:attrName>ppt_y</p:attrName>
                                        </p:attrNameLst>
                                      </p:cBhvr>
                                      <p:tavLst>
                                        <p:tav tm="0">
                                          <p:val>
                                            <p:strVal val="#ppt_y+1"/>
                                          </p:val>
                                        </p:tav>
                                        <p:tav tm="100000">
                                          <p:val>
                                            <p:strVal val="#ppt_y-.03"/>
                                          </p:val>
                                        </p:tav>
                                      </p:tavLst>
                                    </p:anim>
                                    <p:anim calcmode="lin" valueType="num">
                                      <p:cBhvr>
                                        <p:cTn id="14" dur="100" accel="100000" fill="hold">
                                          <p:stCondLst>
                                            <p:cond delay="898"/>
                                          </p:stCondLst>
                                        </p:cTn>
                                        <p:tgtEl>
                                          <p:spTgt spid="159747">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7" presetClass="entr" presetSubtype="0" fill="hold" grpId="0" nodeType="clickEffect">
                                  <p:stCondLst>
                                    <p:cond delay="0"/>
                                  </p:stCondLst>
                                  <p:childTnLst>
                                    <p:set>
                                      <p:cBhvr>
                                        <p:cTn id="18" dur="1" fill="hold">
                                          <p:stCondLst>
                                            <p:cond delay="0"/>
                                          </p:stCondLst>
                                        </p:cTn>
                                        <p:tgtEl>
                                          <p:spTgt spid="159747">
                                            <p:txEl>
                                              <p:pRg st="1" end="1"/>
                                            </p:txEl>
                                          </p:spTgt>
                                        </p:tgtEl>
                                        <p:attrNameLst>
                                          <p:attrName>style.visibility</p:attrName>
                                        </p:attrNameLst>
                                      </p:cBhvr>
                                      <p:to>
                                        <p:strVal val="visible"/>
                                      </p:to>
                                    </p:set>
                                    <p:animEffect transition="in" filter="fade">
                                      <p:cBhvr>
                                        <p:cTn id="19" dur="1000"/>
                                        <p:tgtEl>
                                          <p:spTgt spid="159747">
                                            <p:txEl>
                                              <p:pRg st="1" end="1"/>
                                            </p:txEl>
                                          </p:spTgt>
                                        </p:tgtEl>
                                      </p:cBhvr>
                                    </p:animEffect>
                                    <p:anim calcmode="lin" valueType="num">
                                      <p:cBhvr>
                                        <p:cTn id="20" dur="1000" fill="hold"/>
                                        <p:tgtEl>
                                          <p:spTgt spid="159747">
                                            <p:txEl>
                                              <p:pRg st="1" end="1"/>
                                            </p:txEl>
                                          </p:spTgt>
                                        </p:tgtEl>
                                        <p:attrNameLst>
                                          <p:attrName>ppt_x</p:attrName>
                                        </p:attrNameLst>
                                      </p:cBhvr>
                                      <p:tavLst>
                                        <p:tav tm="0">
                                          <p:val>
                                            <p:strVal val="#ppt_x"/>
                                          </p:val>
                                        </p:tav>
                                        <p:tav tm="100000">
                                          <p:val>
                                            <p:strVal val="#ppt_x"/>
                                          </p:val>
                                        </p:tav>
                                      </p:tavLst>
                                    </p:anim>
                                    <p:anim calcmode="lin" valueType="num">
                                      <p:cBhvr>
                                        <p:cTn id="21" dur="898" decel="100000" fill="hold"/>
                                        <p:tgtEl>
                                          <p:spTgt spid="159747">
                                            <p:txEl>
                                              <p:pRg st="1" end="1"/>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898"/>
                                          </p:stCondLst>
                                        </p:cTn>
                                        <p:tgtEl>
                                          <p:spTgt spid="159747">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7" presetClass="entr" presetSubtype="0" fill="hold" grpId="0" nodeType="clickEffect">
                                  <p:stCondLst>
                                    <p:cond delay="0"/>
                                  </p:stCondLst>
                                  <p:childTnLst>
                                    <p:set>
                                      <p:cBhvr>
                                        <p:cTn id="26" dur="1" fill="hold">
                                          <p:stCondLst>
                                            <p:cond delay="0"/>
                                          </p:stCondLst>
                                        </p:cTn>
                                        <p:tgtEl>
                                          <p:spTgt spid="159747">
                                            <p:txEl>
                                              <p:pRg st="2" end="2"/>
                                            </p:txEl>
                                          </p:spTgt>
                                        </p:tgtEl>
                                        <p:attrNameLst>
                                          <p:attrName>style.visibility</p:attrName>
                                        </p:attrNameLst>
                                      </p:cBhvr>
                                      <p:to>
                                        <p:strVal val="visible"/>
                                      </p:to>
                                    </p:set>
                                    <p:animEffect transition="in" filter="fade">
                                      <p:cBhvr>
                                        <p:cTn id="27" dur="1000"/>
                                        <p:tgtEl>
                                          <p:spTgt spid="159747">
                                            <p:txEl>
                                              <p:pRg st="2" end="2"/>
                                            </p:txEl>
                                          </p:spTgt>
                                        </p:tgtEl>
                                      </p:cBhvr>
                                    </p:animEffect>
                                    <p:anim calcmode="lin" valueType="num">
                                      <p:cBhvr>
                                        <p:cTn id="28" dur="1000" fill="hold"/>
                                        <p:tgtEl>
                                          <p:spTgt spid="159747">
                                            <p:txEl>
                                              <p:pRg st="2" end="2"/>
                                            </p:txEl>
                                          </p:spTgt>
                                        </p:tgtEl>
                                        <p:attrNameLst>
                                          <p:attrName>ppt_x</p:attrName>
                                        </p:attrNameLst>
                                      </p:cBhvr>
                                      <p:tavLst>
                                        <p:tav tm="0">
                                          <p:val>
                                            <p:strVal val="#ppt_x"/>
                                          </p:val>
                                        </p:tav>
                                        <p:tav tm="100000">
                                          <p:val>
                                            <p:strVal val="#ppt_x"/>
                                          </p:val>
                                        </p:tav>
                                      </p:tavLst>
                                    </p:anim>
                                    <p:anim calcmode="lin" valueType="num">
                                      <p:cBhvr>
                                        <p:cTn id="29" dur="898" decel="100000" fill="hold"/>
                                        <p:tgtEl>
                                          <p:spTgt spid="159747">
                                            <p:txEl>
                                              <p:pRg st="2" end="2"/>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898"/>
                                          </p:stCondLst>
                                        </p:cTn>
                                        <p:tgtEl>
                                          <p:spTgt spid="159747">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746" grpId="0"/>
      <p:bldP spid="159747" grpId="0" build="p"/>
    </p:bldLst>
  </p:timing>
</p:sld>
</file>

<file path=ppt/slides/slide17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0771" name="Rectangle 3"/>
          <p:cNvSpPr>
            <a:spLocks noGrp="1" noChangeArrowheads="1"/>
          </p:cNvSpPr>
          <p:nvPr>
            <p:ph type="body" idx="1"/>
          </p:nvPr>
        </p:nvSpPr>
        <p:spPr>
          <a:xfrm>
            <a:off x="685800" y="685800"/>
            <a:ext cx="7772400" cy="5562600"/>
          </a:xfrm>
        </p:spPr>
        <p:txBody>
          <a:bodyPr>
            <a:normAutofit/>
          </a:bodyPr>
          <a:lstStyle/>
          <a:p>
            <a:pPr eaLnBrk="1" hangingPunct="1">
              <a:buFontTx/>
              <a:buNone/>
            </a:pPr>
            <a:r>
              <a:rPr lang="en-US" sz="2800" b="1" dirty="0" smtClean="0">
                <a:solidFill>
                  <a:srgbClr val="002060"/>
                </a:solidFill>
                <a:latin typeface="Arial" charset="0"/>
              </a:rPr>
              <a:t>3. All conditions of general modalities, effect of discharges, weather etc., should be referred to under ‘Generalities.’</a:t>
            </a:r>
          </a:p>
          <a:p>
            <a:pPr eaLnBrk="1" hangingPunct="1">
              <a:buFontTx/>
              <a:buNone/>
            </a:pPr>
            <a:r>
              <a:rPr lang="en-US" sz="2800" b="1" dirty="0" smtClean="0">
                <a:solidFill>
                  <a:srgbClr val="002060"/>
                </a:solidFill>
                <a:latin typeface="Arial" charset="0"/>
              </a:rPr>
              <a:t>4. The symptoms of neck should be referred to in chapters ‘External throat’ and ‘Back-cervical region.’</a:t>
            </a:r>
          </a:p>
          <a:p>
            <a:pPr eaLnBrk="1" hangingPunct="1">
              <a:buFontTx/>
              <a:buNone/>
            </a:pPr>
            <a:r>
              <a:rPr lang="en-US" sz="2800" b="1" dirty="0" smtClean="0">
                <a:solidFill>
                  <a:srgbClr val="002060"/>
                </a:solidFill>
                <a:latin typeface="Arial" charset="0"/>
              </a:rPr>
              <a:t>5. Diagnostic rubrics should be referred to in the part concerned and in ‘Generalities.’</a:t>
            </a:r>
          </a:p>
          <a:p>
            <a:pPr eaLnBrk="1" hangingPunct="1">
              <a:buFontTx/>
              <a:buNone/>
            </a:pPr>
            <a:r>
              <a:rPr lang="en-US" sz="2800" b="1" dirty="0" smtClean="0">
                <a:solidFill>
                  <a:srgbClr val="002060"/>
                </a:solidFill>
                <a:latin typeface="Arial" charset="0"/>
              </a:rPr>
              <a:t>6. Concomitant symptoms are found scattered in the repertory.  It should he referred to under the symptom in concerned chapters.</a:t>
            </a:r>
          </a:p>
          <a:p>
            <a:pPr eaLnBrk="1" hangingPunct="1"/>
            <a:endParaRPr lang="en-US" sz="2800" dirty="0" smtClean="0"/>
          </a:p>
        </p:txBody>
      </p:sp>
      <p:sp>
        <p:nvSpPr>
          <p:cNvPr id="4" name="Footer Placeholder 3"/>
          <p:cNvSpPr>
            <a:spLocks noGrp="1"/>
          </p:cNvSpPr>
          <p:nvPr>
            <p:ph type="ftr" sz="quarter" idx="11"/>
          </p:nvPr>
        </p:nvSpPr>
        <p:spPr/>
        <p:txBody>
          <a:bodyPr/>
          <a:lstStyle/>
          <a:p>
            <a:r>
              <a:rPr lang="en-US" smtClean="0"/>
              <a:t>SKHMC DEPT.of.REPERTORY</a:t>
            </a:r>
            <a:endParaRPr lang="en-US"/>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60771">
                                            <p:txEl>
                                              <p:pRg st="0" end="0"/>
                                            </p:txEl>
                                          </p:spTgt>
                                        </p:tgtEl>
                                        <p:attrNameLst>
                                          <p:attrName>style.visibility</p:attrName>
                                        </p:attrNameLst>
                                      </p:cBhvr>
                                      <p:to>
                                        <p:strVal val="visible"/>
                                      </p:to>
                                    </p:set>
                                    <p:animEffect transition="in" filter="slide(fromBottom)">
                                      <p:cBhvr>
                                        <p:cTn id="7" dur="500">
                                          <p:stCondLst>
                                            <p:cond delay="0"/>
                                          </p:stCondLst>
                                        </p:cTn>
                                        <p:tgtEl>
                                          <p:spTgt spid="1607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60771">
                                            <p:txEl>
                                              <p:pRg st="1" end="1"/>
                                            </p:txEl>
                                          </p:spTgt>
                                        </p:tgtEl>
                                        <p:attrNameLst>
                                          <p:attrName>style.visibility</p:attrName>
                                        </p:attrNameLst>
                                      </p:cBhvr>
                                      <p:to>
                                        <p:strVal val="visible"/>
                                      </p:to>
                                    </p:set>
                                    <p:animEffect transition="in" filter="slide(fromBottom)">
                                      <p:cBhvr>
                                        <p:cTn id="12" dur="500">
                                          <p:stCondLst>
                                            <p:cond delay="0"/>
                                          </p:stCondLst>
                                        </p:cTn>
                                        <p:tgtEl>
                                          <p:spTgt spid="1607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60771">
                                            <p:txEl>
                                              <p:pRg st="2" end="2"/>
                                            </p:txEl>
                                          </p:spTgt>
                                        </p:tgtEl>
                                        <p:attrNameLst>
                                          <p:attrName>style.visibility</p:attrName>
                                        </p:attrNameLst>
                                      </p:cBhvr>
                                      <p:to>
                                        <p:strVal val="visible"/>
                                      </p:to>
                                    </p:set>
                                    <p:animEffect transition="in" filter="slide(fromBottom)">
                                      <p:cBhvr>
                                        <p:cTn id="17" dur="500">
                                          <p:stCondLst>
                                            <p:cond delay="0"/>
                                          </p:stCondLst>
                                        </p:cTn>
                                        <p:tgtEl>
                                          <p:spTgt spid="1607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160771">
                                            <p:txEl>
                                              <p:pRg st="3" end="3"/>
                                            </p:txEl>
                                          </p:spTgt>
                                        </p:tgtEl>
                                        <p:attrNameLst>
                                          <p:attrName>style.visibility</p:attrName>
                                        </p:attrNameLst>
                                      </p:cBhvr>
                                      <p:to>
                                        <p:strVal val="visible"/>
                                      </p:to>
                                    </p:set>
                                    <p:animEffect transition="in" filter="slide(fromBottom)">
                                      <p:cBhvr>
                                        <p:cTn id="22" dur="500">
                                          <p:stCondLst>
                                            <p:cond delay="0"/>
                                          </p:stCondLst>
                                        </p:cTn>
                                        <p:tgtEl>
                                          <p:spTgt spid="1607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71" grpId="0" build="p"/>
    </p:bldLst>
  </p:timing>
</p:sld>
</file>

<file path=ppt/slides/slide17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2819" name="Rectangle 3"/>
          <p:cNvSpPr>
            <a:spLocks noGrp="1" noChangeArrowheads="1"/>
          </p:cNvSpPr>
          <p:nvPr>
            <p:ph type="body" idx="1"/>
          </p:nvPr>
        </p:nvSpPr>
        <p:spPr>
          <a:xfrm>
            <a:off x="685800" y="609600"/>
            <a:ext cx="7772400" cy="5486400"/>
          </a:xfrm>
        </p:spPr>
        <p:txBody>
          <a:bodyPr>
            <a:normAutofit fontScale="92500"/>
          </a:bodyPr>
          <a:lstStyle/>
          <a:p>
            <a:pPr eaLnBrk="1" hangingPunct="1">
              <a:buFontTx/>
              <a:buNone/>
            </a:pPr>
            <a:r>
              <a:rPr lang="en-US" b="1" dirty="0" smtClean="0">
                <a:solidFill>
                  <a:srgbClr val="002060"/>
                </a:solidFill>
                <a:latin typeface="Arial" charset="0"/>
              </a:rPr>
              <a:t>9.  Many symptoms are found scattered in different sections and some times one rubric does not represent the whole group of medicines.  Therefore, it is necessary to refer to all the related rubrics to know the number of drugs, e.g., for anticipatory anxiety, no single rubric represents the whole group of medicines.  Therefore, if the following rubrics are referred together , they give a bigger group of medicines.</a:t>
            </a:r>
          </a:p>
          <a:p>
            <a:pPr eaLnBrk="1" hangingPunct="1"/>
            <a:endParaRPr lang="en-US" dirty="0" smtClean="0"/>
          </a:p>
        </p:txBody>
      </p:sp>
      <p:sp>
        <p:nvSpPr>
          <p:cNvPr id="4" name="Footer Placeholder 3"/>
          <p:cNvSpPr>
            <a:spLocks noGrp="1"/>
          </p:cNvSpPr>
          <p:nvPr>
            <p:ph type="ftr" sz="quarter" idx="11"/>
          </p:nvPr>
        </p:nvSpPr>
        <p:spPr/>
        <p:txBody>
          <a:bodyPr/>
          <a:lstStyle/>
          <a:p>
            <a:r>
              <a:rPr lang="en-US" smtClean="0"/>
              <a:t>SKHMC DEPT.of.REPERTORY</a:t>
            </a:r>
            <a:endParaRPr lang="en-US"/>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162819">
                                            <p:txEl>
                                              <p:pRg st="0" end="0"/>
                                            </p:txEl>
                                          </p:spTgt>
                                        </p:tgtEl>
                                        <p:attrNameLst>
                                          <p:attrName>style.visibility</p:attrName>
                                        </p:attrNameLst>
                                      </p:cBhvr>
                                      <p:to>
                                        <p:strVal val="visible"/>
                                      </p:to>
                                    </p:set>
                                    <p:animEffect transition="in" filter="fade">
                                      <p:cBhvr>
                                        <p:cTn id="7" dur="1000"/>
                                        <p:tgtEl>
                                          <p:spTgt spid="162819">
                                            <p:txEl>
                                              <p:pRg st="0" end="0"/>
                                            </p:txEl>
                                          </p:spTgt>
                                        </p:tgtEl>
                                      </p:cBhvr>
                                    </p:animEffect>
                                    <p:anim calcmode="lin" valueType="num">
                                      <p:cBhvr>
                                        <p:cTn id="8" dur="1000" fill="hold"/>
                                        <p:tgtEl>
                                          <p:spTgt spid="162819">
                                            <p:txEl>
                                              <p:pRg st="0" end="0"/>
                                            </p:txEl>
                                          </p:spTgt>
                                        </p:tgtEl>
                                        <p:attrNameLst>
                                          <p:attrName>ppt_x</p:attrName>
                                        </p:attrNameLst>
                                      </p:cBhvr>
                                      <p:tavLst>
                                        <p:tav tm="0">
                                          <p:val>
                                            <p:strVal val="#ppt_x"/>
                                          </p:val>
                                        </p:tav>
                                        <p:tav tm="100000">
                                          <p:val>
                                            <p:strVal val="#ppt_x"/>
                                          </p:val>
                                        </p:tav>
                                      </p:tavLst>
                                    </p:anim>
                                    <p:anim calcmode="lin" valueType="num">
                                      <p:cBhvr>
                                        <p:cTn id="9" dur="898" decel="100000" fill="hold"/>
                                        <p:tgtEl>
                                          <p:spTgt spid="162819">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162819">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19" grpId="0" build="p"/>
    </p:bldLst>
  </p:timing>
</p:sld>
</file>

<file path=ppt/slides/slide17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43" name="Rectangle 3"/>
          <p:cNvSpPr>
            <a:spLocks noGrp="1" noChangeArrowheads="1"/>
          </p:cNvSpPr>
          <p:nvPr>
            <p:ph type="body" idx="1"/>
          </p:nvPr>
        </p:nvSpPr>
        <p:spPr>
          <a:xfrm>
            <a:off x="685800" y="457200"/>
            <a:ext cx="7772400" cy="5638800"/>
          </a:xfrm>
        </p:spPr>
        <p:txBody>
          <a:bodyPr/>
          <a:lstStyle/>
          <a:p>
            <a:pPr eaLnBrk="1" hangingPunct="1">
              <a:lnSpc>
                <a:spcPct val="90000"/>
              </a:lnSpc>
            </a:pPr>
            <a:r>
              <a:rPr lang="en-US" sz="2800" b="1" dirty="0" smtClean="0">
                <a:solidFill>
                  <a:srgbClr val="002060"/>
                </a:solidFill>
                <a:latin typeface="Arial" charset="0"/>
              </a:rPr>
              <a:t>Anticipation, complaints from (page </a:t>
            </a:r>
            <a:r>
              <a:rPr lang="en-US" sz="2800" b="1" dirty="0" err="1" smtClean="0">
                <a:solidFill>
                  <a:srgbClr val="002060"/>
                </a:solidFill>
                <a:latin typeface="Arial" charset="0"/>
              </a:rPr>
              <a:t>no.4</a:t>
            </a:r>
            <a:r>
              <a:rPr lang="en-US" sz="2800" b="1" dirty="0" smtClean="0">
                <a:solidFill>
                  <a:srgbClr val="002060"/>
                </a:solidFill>
                <a:latin typeface="Arial" charset="0"/>
              </a:rPr>
              <a:t>)</a:t>
            </a:r>
          </a:p>
          <a:p>
            <a:pPr eaLnBrk="1" hangingPunct="1">
              <a:lnSpc>
                <a:spcPct val="90000"/>
              </a:lnSpc>
            </a:pPr>
            <a:r>
              <a:rPr lang="en-US" sz="2800" b="1" dirty="0" smtClean="0">
                <a:solidFill>
                  <a:srgbClr val="002060"/>
                </a:solidFill>
                <a:latin typeface="Arial" charset="0"/>
              </a:rPr>
              <a:t>Anxiety, anticipating an engagement (page </a:t>
            </a:r>
            <a:r>
              <a:rPr lang="en-US" sz="2800" b="1" dirty="0" err="1" smtClean="0">
                <a:solidFill>
                  <a:srgbClr val="002060"/>
                </a:solidFill>
                <a:latin typeface="Arial" charset="0"/>
              </a:rPr>
              <a:t>no.5</a:t>
            </a:r>
            <a:r>
              <a:rPr lang="en-US" sz="2800" b="1" dirty="0" smtClean="0">
                <a:solidFill>
                  <a:srgbClr val="002060"/>
                </a:solidFill>
                <a:latin typeface="Arial" charset="0"/>
              </a:rPr>
              <a:t>)</a:t>
            </a:r>
          </a:p>
          <a:p>
            <a:pPr eaLnBrk="1" hangingPunct="1">
              <a:lnSpc>
                <a:spcPct val="90000"/>
              </a:lnSpc>
            </a:pPr>
            <a:r>
              <a:rPr lang="en-US" sz="2800" b="1" dirty="0" smtClean="0">
                <a:solidFill>
                  <a:srgbClr val="002060"/>
                </a:solidFill>
                <a:latin typeface="Arial" charset="0"/>
              </a:rPr>
              <a:t>Anxiety, when anything is expected of him (page </a:t>
            </a:r>
            <a:r>
              <a:rPr lang="en-US" sz="2800" b="1" dirty="0" err="1" smtClean="0">
                <a:solidFill>
                  <a:srgbClr val="002060"/>
                </a:solidFill>
                <a:latin typeface="Arial" charset="0"/>
              </a:rPr>
              <a:t>no.6</a:t>
            </a:r>
            <a:r>
              <a:rPr lang="en-US" sz="2800" b="1" dirty="0" smtClean="0">
                <a:solidFill>
                  <a:srgbClr val="002060"/>
                </a:solidFill>
                <a:latin typeface="Arial" charset="0"/>
              </a:rPr>
              <a:t>)</a:t>
            </a:r>
          </a:p>
          <a:p>
            <a:pPr eaLnBrk="1" hangingPunct="1">
              <a:lnSpc>
                <a:spcPct val="90000"/>
              </a:lnSpc>
            </a:pPr>
            <a:r>
              <a:rPr lang="en-US" sz="2800" b="1" dirty="0" smtClean="0">
                <a:solidFill>
                  <a:srgbClr val="002060"/>
                </a:solidFill>
                <a:latin typeface="Arial" charset="0"/>
              </a:rPr>
              <a:t>Timidity, appearing in public (page </a:t>
            </a:r>
            <a:r>
              <a:rPr lang="en-US" sz="2800" b="1" dirty="0" err="1" smtClean="0">
                <a:solidFill>
                  <a:srgbClr val="002060"/>
                </a:solidFill>
                <a:latin typeface="Arial" charset="0"/>
              </a:rPr>
              <a:t>no.89</a:t>
            </a:r>
            <a:r>
              <a:rPr lang="en-US" sz="2800" b="1" dirty="0" smtClean="0">
                <a:solidFill>
                  <a:srgbClr val="002060"/>
                </a:solidFill>
                <a:latin typeface="Arial" charset="0"/>
              </a:rPr>
              <a:t>)</a:t>
            </a:r>
          </a:p>
          <a:p>
            <a:pPr eaLnBrk="1" hangingPunct="1">
              <a:lnSpc>
                <a:spcPct val="90000"/>
              </a:lnSpc>
            </a:pPr>
            <a:r>
              <a:rPr lang="en-US" sz="2800" b="1" dirty="0" err="1" smtClean="0">
                <a:solidFill>
                  <a:srgbClr val="002060"/>
                </a:solidFill>
                <a:latin typeface="Arial" charset="0"/>
              </a:rPr>
              <a:t>Diarrhoea</a:t>
            </a:r>
            <a:r>
              <a:rPr lang="en-US" sz="2800" b="1" dirty="0" smtClean="0">
                <a:solidFill>
                  <a:srgbClr val="002060"/>
                </a:solidFill>
                <a:latin typeface="Arial" charset="0"/>
              </a:rPr>
              <a:t>, after anticipation (page no. 611)</a:t>
            </a:r>
          </a:p>
          <a:p>
            <a:pPr eaLnBrk="1" hangingPunct="1">
              <a:lnSpc>
                <a:spcPct val="90000"/>
              </a:lnSpc>
            </a:pPr>
            <a:r>
              <a:rPr lang="en-US" sz="2800" b="1" dirty="0" err="1" smtClean="0">
                <a:solidFill>
                  <a:srgbClr val="002060"/>
                </a:solidFill>
                <a:latin typeface="Arial" charset="0"/>
              </a:rPr>
              <a:t>Diarrhoea</a:t>
            </a:r>
            <a:r>
              <a:rPr lang="en-US" sz="2800" b="1" dirty="0" smtClean="0">
                <a:solidFill>
                  <a:srgbClr val="002060"/>
                </a:solidFill>
                <a:latin typeface="Arial" charset="0"/>
              </a:rPr>
              <a:t>, from excitement (page no. 612)</a:t>
            </a:r>
          </a:p>
          <a:p>
            <a:pPr eaLnBrk="1" hangingPunct="1">
              <a:lnSpc>
                <a:spcPct val="90000"/>
              </a:lnSpc>
            </a:pPr>
            <a:r>
              <a:rPr lang="en-US" sz="2800" b="1" dirty="0" smtClean="0">
                <a:solidFill>
                  <a:srgbClr val="002060"/>
                </a:solidFill>
                <a:latin typeface="Arial" charset="0"/>
              </a:rPr>
              <a:t>Now if all medicines were grouped together, it would be as mentioned below:</a:t>
            </a:r>
          </a:p>
          <a:p>
            <a:pPr eaLnBrk="1" hangingPunct="1">
              <a:lnSpc>
                <a:spcPct val="90000"/>
              </a:lnSpc>
            </a:pPr>
            <a:r>
              <a:rPr lang="en-US" sz="2800" b="1" dirty="0" err="1" smtClean="0">
                <a:solidFill>
                  <a:srgbClr val="002060"/>
                </a:solidFill>
                <a:latin typeface="Arial" charset="0"/>
              </a:rPr>
              <a:t>Arg</a:t>
            </a:r>
            <a:r>
              <a:rPr lang="en-US" sz="2800" b="1" dirty="0" smtClean="0">
                <a:solidFill>
                  <a:srgbClr val="002060"/>
                </a:solidFill>
                <a:latin typeface="Arial" charset="0"/>
              </a:rPr>
              <a:t> –n., </a:t>
            </a:r>
            <a:r>
              <a:rPr lang="en-US" sz="2800" b="1" dirty="0" err="1" smtClean="0">
                <a:solidFill>
                  <a:srgbClr val="002060"/>
                </a:solidFill>
                <a:latin typeface="Arial" charset="0"/>
              </a:rPr>
              <a:t>Ars</a:t>
            </a:r>
            <a:r>
              <a:rPr lang="en-US" sz="2800" b="1" dirty="0" smtClean="0">
                <a:solidFill>
                  <a:srgbClr val="002060"/>
                </a:solidFill>
                <a:latin typeface="Arial" charset="0"/>
              </a:rPr>
              <a:t>., </a:t>
            </a:r>
            <a:r>
              <a:rPr lang="en-US" sz="2800" b="1" dirty="0" err="1" smtClean="0">
                <a:solidFill>
                  <a:srgbClr val="002060"/>
                </a:solidFill>
                <a:latin typeface="Arial" charset="0"/>
              </a:rPr>
              <a:t>Carb</a:t>
            </a:r>
            <a:r>
              <a:rPr lang="en-US" sz="2800" b="1" dirty="0" smtClean="0">
                <a:solidFill>
                  <a:srgbClr val="002060"/>
                </a:solidFill>
                <a:latin typeface="Arial" charset="0"/>
              </a:rPr>
              <a:t>-v., Gels., </a:t>
            </a:r>
            <a:r>
              <a:rPr lang="en-US" sz="2800" b="1" dirty="0" err="1" smtClean="0">
                <a:solidFill>
                  <a:srgbClr val="002060"/>
                </a:solidFill>
                <a:latin typeface="Arial" charset="0"/>
              </a:rPr>
              <a:t>Lyc</a:t>
            </a:r>
            <a:r>
              <a:rPr lang="en-US" sz="2800" b="1" dirty="0" smtClean="0">
                <a:solidFill>
                  <a:srgbClr val="002060"/>
                </a:solidFill>
                <a:latin typeface="Arial" charset="0"/>
              </a:rPr>
              <a:t>., Med., </a:t>
            </a:r>
            <a:r>
              <a:rPr lang="en-US" sz="2800" b="1" dirty="0" err="1" smtClean="0">
                <a:solidFill>
                  <a:srgbClr val="002060"/>
                </a:solidFill>
                <a:latin typeface="Arial" charset="0"/>
              </a:rPr>
              <a:t>Plb</a:t>
            </a:r>
            <a:r>
              <a:rPr lang="en-US" sz="2800" b="1" dirty="0" smtClean="0">
                <a:solidFill>
                  <a:srgbClr val="002060"/>
                </a:solidFill>
                <a:latin typeface="Arial" charset="0"/>
              </a:rPr>
              <a:t>., ph-ac., </a:t>
            </a:r>
            <a:r>
              <a:rPr lang="en-US" sz="2800" b="1" dirty="0" err="1" smtClean="0">
                <a:solidFill>
                  <a:srgbClr val="002060"/>
                </a:solidFill>
                <a:latin typeface="Arial" charset="0"/>
              </a:rPr>
              <a:t>Sil</a:t>
            </a:r>
            <a:r>
              <a:rPr lang="en-US" sz="2800" b="1" dirty="0" smtClean="0">
                <a:solidFill>
                  <a:srgbClr val="002060"/>
                </a:solidFill>
                <a:latin typeface="Arial" charset="0"/>
              </a:rPr>
              <a:t>., </a:t>
            </a:r>
            <a:r>
              <a:rPr lang="en-US" sz="2800" b="1" dirty="0" err="1" smtClean="0">
                <a:solidFill>
                  <a:srgbClr val="002060"/>
                </a:solidFill>
                <a:latin typeface="Arial" charset="0"/>
              </a:rPr>
              <a:t>Thuja</a:t>
            </a:r>
            <a:r>
              <a:rPr lang="en-US" sz="2800" b="1" dirty="0" smtClean="0">
                <a:solidFill>
                  <a:srgbClr val="002060"/>
                </a:solidFill>
                <a:latin typeface="Arial" charset="0"/>
              </a:rPr>
              <a:t>.</a:t>
            </a:r>
          </a:p>
          <a:p>
            <a:pPr eaLnBrk="1" hangingPunct="1">
              <a:lnSpc>
                <a:spcPct val="90000"/>
              </a:lnSpc>
            </a:pPr>
            <a:endParaRPr lang="en-US" sz="2800" b="1" dirty="0" smtClean="0">
              <a:solidFill>
                <a:srgbClr val="002060"/>
              </a:solidFill>
            </a:endParaRPr>
          </a:p>
          <a:p>
            <a:pPr eaLnBrk="1" hangingPunct="1">
              <a:lnSpc>
                <a:spcPct val="90000"/>
              </a:lnSpc>
            </a:pPr>
            <a:endParaRPr lang="en-US" sz="2800" dirty="0" smtClean="0"/>
          </a:p>
        </p:txBody>
      </p:sp>
      <p:sp>
        <p:nvSpPr>
          <p:cNvPr id="4" name="Footer Placeholder 3"/>
          <p:cNvSpPr>
            <a:spLocks noGrp="1"/>
          </p:cNvSpPr>
          <p:nvPr>
            <p:ph type="ftr" sz="quarter" idx="11"/>
          </p:nvPr>
        </p:nvSpPr>
        <p:spPr/>
        <p:txBody>
          <a:bodyPr/>
          <a:lstStyle/>
          <a:p>
            <a:r>
              <a:rPr lang="en-US" smtClean="0"/>
              <a:t>SKHMC DEPT.of.REPERTORY</a:t>
            </a:r>
            <a:endParaRPr lang="en-US"/>
          </a:p>
        </p:txBody>
      </p:sp>
    </p:spTree>
  </p:cSld>
  <p:clrMapOvr>
    <a:masterClrMapping/>
  </p:clrMapOvr>
  <p:transition>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3843">
                                            <p:txEl>
                                              <p:pRg st="0" end="0"/>
                                            </p:txEl>
                                          </p:spTgt>
                                        </p:tgtEl>
                                        <p:attrNameLst>
                                          <p:attrName>style.visibility</p:attrName>
                                        </p:attrNameLst>
                                      </p:cBhvr>
                                      <p:to>
                                        <p:strVal val="visible"/>
                                      </p:to>
                                    </p:set>
                                    <p:animEffect transition="in" filter="dissolve">
                                      <p:cBhvr>
                                        <p:cTn id="7" dur="500"/>
                                        <p:tgtEl>
                                          <p:spTgt spid="1638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63843">
                                            <p:txEl>
                                              <p:pRg st="1" end="1"/>
                                            </p:txEl>
                                          </p:spTgt>
                                        </p:tgtEl>
                                        <p:attrNameLst>
                                          <p:attrName>style.visibility</p:attrName>
                                        </p:attrNameLst>
                                      </p:cBhvr>
                                      <p:to>
                                        <p:strVal val="visible"/>
                                      </p:to>
                                    </p:set>
                                    <p:animEffect transition="in" filter="dissolve">
                                      <p:cBhvr>
                                        <p:cTn id="12" dur="500"/>
                                        <p:tgtEl>
                                          <p:spTgt spid="1638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63843">
                                            <p:txEl>
                                              <p:pRg st="2" end="2"/>
                                            </p:txEl>
                                          </p:spTgt>
                                        </p:tgtEl>
                                        <p:attrNameLst>
                                          <p:attrName>style.visibility</p:attrName>
                                        </p:attrNameLst>
                                      </p:cBhvr>
                                      <p:to>
                                        <p:strVal val="visible"/>
                                      </p:to>
                                    </p:set>
                                    <p:animEffect transition="in" filter="dissolve">
                                      <p:cBhvr>
                                        <p:cTn id="17" dur="500"/>
                                        <p:tgtEl>
                                          <p:spTgt spid="16384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63843">
                                            <p:txEl>
                                              <p:pRg st="3" end="3"/>
                                            </p:txEl>
                                          </p:spTgt>
                                        </p:tgtEl>
                                        <p:attrNameLst>
                                          <p:attrName>style.visibility</p:attrName>
                                        </p:attrNameLst>
                                      </p:cBhvr>
                                      <p:to>
                                        <p:strVal val="visible"/>
                                      </p:to>
                                    </p:set>
                                    <p:animEffect transition="in" filter="dissolve">
                                      <p:cBhvr>
                                        <p:cTn id="22" dur="500"/>
                                        <p:tgtEl>
                                          <p:spTgt spid="16384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63843">
                                            <p:txEl>
                                              <p:pRg st="4" end="4"/>
                                            </p:txEl>
                                          </p:spTgt>
                                        </p:tgtEl>
                                        <p:attrNameLst>
                                          <p:attrName>style.visibility</p:attrName>
                                        </p:attrNameLst>
                                      </p:cBhvr>
                                      <p:to>
                                        <p:strVal val="visible"/>
                                      </p:to>
                                    </p:set>
                                    <p:animEffect transition="in" filter="dissolve">
                                      <p:cBhvr>
                                        <p:cTn id="27" dur="500"/>
                                        <p:tgtEl>
                                          <p:spTgt spid="16384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63843">
                                            <p:txEl>
                                              <p:pRg st="5" end="5"/>
                                            </p:txEl>
                                          </p:spTgt>
                                        </p:tgtEl>
                                        <p:attrNameLst>
                                          <p:attrName>style.visibility</p:attrName>
                                        </p:attrNameLst>
                                      </p:cBhvr>
                                      <p:to>
                                        <p:strVal val="visible"/>
                                      </p:to>
                                    </p:set>
                                    <p:animEffect transition="in" filter="dissolve">
                                      <p:cBhvr>
                                        <p:cTn id="32" dur="500"/>
                                        <p:tgtEl>
                                          <p:spTgt spid="16384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63843">
                                            <p:txEl>
                                              <p:pRg st="6" end="6"/>
                                            </p:txEl>
                                          </p:spTgt>
                                        </p:tgtEl>
                                        <p:attrNameLst>
                                          <p:attrName>style.visibility</p:attrName>
                                        </p:attrNameLst>
                                      </p:cBhvr>
                                      <p:to>
                                        <p:strVal val="visible"/>
                                      </p:to>
                                    </p:set>
                                    <p:animEffect transition="in" filter="dissolve">
                                      <p:cBhvr>
                                        <p:cTn id="37" dur="500"/>
                                        <p:tgtEl>
                                          <p:spTgt spid="16384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63843">
                                            <p:txEl>
                                              <p:pRg st="7" end="7"/>
                                            </p:txEl>
                                          </p:spTgt>
                                        </p:tgtEl>
                                        <p:attrNameLst>
                                          <p:attrName>style.visibility</p:attrName>
                                        </p:attrNameLst>
                                      </p:cBhvr>
                                      <p:to>
                                        <p:strVal val="visible"/>
                                      </p:to>
                                    </p:set>
                                    <p:animEffect transition="in" filter="dissolve">
                                      <p:cBhvr>
                                        <p:cTn id="42" dur="500"/>
                                        <p:tgtEl>
                                          <p:spTgt spid="16384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43" grpId="0" build="p"/>
    </p:bldLst>
  </p:timing>
</p:sld>
</file>

<file path=ppt/slides/slide17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4867" name="Rectangle 3"/>
          <p:cNvSpPr>
            <a:spLocks noGrp="1" noChangeArrowheads="1"/>
          </p:cNvSpPr>
          <p:nvPr>
            <p:ph type="body" idx="1"/>
          </p:nvPr>
        </p:nvSpPr>
        <p:spPr>
          <a:xfrm>
            <a:off x="685800" y="609600"/>
            <a:ext cx="7772400" cy="5715000"/>
          </a:xfrm>
        </p:spPr>
        <p:txBody>
          <a:bodyPr>
            <a:normAutofit lnSpcReduction="10000"/>
          </a:bodyPr>
          <a:lstStyle/>
          <a:p>
            <a:pPr eaLnBrk="1" hangingPunct="1">
              <a:lnSpc>
                <a:spcPct val="80000"/>
              </a:lnSpc>
              <a:buFontTx/>
              <a:buNone/>
            </a:pPr>
            <a:r>
              <a:rPr lang="en-US" sz="2800" b="1" dirty="0" smtClean="0">
                <a:solidFill>
                  <a:srgbClr val="002060"/>
                </a:solidFill>
                <a:latin typeface="Arial" charset="0"/>
              </a:rPr>
              <a:t>10. Any desire or a aversion at mental level should be referred to as-Things desire,  aversion to, e.g.</a:t>
            </a:r>
          </a:p>
          <a:p>
            <a:pPr eaLnBrk="1" hangingPunct="1">
              <a:lnSpc>
                <a:spcPct val="80000"/>
              </a:lnSpc>
            </a:pPr>
            <a:r>
              <a:rPr lang="en-US" sz="2800" b="1" dirty="0" smtClean="0">
                <a:solidFill>
                  <a:srgbClr val="002060"/>
                </a:solidFill>
                <a:latin typeface="Arial" charset="0"/>
              </a:rPr>
              <a:t>Work- aversion to mental, desire for mental</a:t>
            </a:r>
          </a:p>
          <a:p>
            <a:pPr eaLnBrk="1" hangingPunct="1">
              <a:lnSpc>
                <a:spcPct val="80000"/>
              </a:lnSpc>
            </a:pPr>
            <a:r>
              <a:rPr lang="en-US" sz="2800" b="1" dirty="0" smtClean="0">
                <a:solidFill>
                  <a:srgbClr val="002060"/>
                </a:solidFill>
                <a:latin typeface="Arial" charset="0"/>
              </a:rPr>
              <a:t>Company – aversion for, desire for</a:t>
            </a:r>
          </a:p>
          <a:p>
            <a:pPr eaLnBrk="1" hangingPunct="1">
              <a:lnSpc>
                <a:spcPct val="80000"/>
              </a:lnSpc>
            </a:pPr>
            <a:r>
              <a:rPr lang="en-US" sz="2800" b="1" dirty="0" smtClean="0">
                <a:solidFill>
                  <a:srgbClr val="002060"/>
                </a:solidFill>
                <a:latin typeface="Arial" charset="0"/>
              </a:rPr>
              <a:t>Children- aversion to</a:t>
            </a:r>
          </a:p>
          <a:p>
            <a:pPr eaLnBrk="1" hangingPunct="1">
              <a:lnSpc>
                <a:spcPct val="80000"/>
              </a:lnSpc>
              <a:buFontTx/>
              <a:buNone/>
            </a:pPr>
            <a:r>
              <a:rPr lang="en-US" sz="2800" b="1" dirty="0" smtClean="0">
                <a:solidFill>
                  <a:srgbClr val="002060"/>
                </a:solidFill>
                <a:latin typeface="Arial" charset="0"/>
              </a:rPr>
              <a:t>11. Any sensation at general level does not start with the word ‘sensation’ but starts with the specific sensation. </a:t>
            </a:r>
          </a:p>
          <a:p>
            <a:pPr eaLnBrk="1" hangingPunct="1">
              <a:lnSpc>
                <a:spcPct val="80000"/>
              </a:lnSpc>
              <a:buFontTx/>
              <a:buNone/>
            </a:pPr>
            <a:r>
              <a:rPr lang="en-US" sz="2800" b="1" dirty="0" smtClean="0">
                <a:solidFill>
                  <a:srgbClr val="002060"/>
                </a:solidFill>
                <a:latin typeface="Arial" charset="0"/>
              </a:rPr>
              <a:t>For example,</a:t>
            </a:r>
          </a:p>
          <a:p>
            <a:pPr eaLnBrk="1" hangingPunct="1">
              <a:lnSpc>
                <a:spcPct val="80000"/>
              </a:lnSpc>
            </a:pPr>
            <a:r>
              <a:rPr lang="en-US" sz="2800" b="1" dirty="0" smtClean="0">
                <a:solidFill>
                  <a:srgbClr val="002060"/>
                </a:solidFill>
                <a:latin typeface="Arial" charset="0"/>
              </a:rPr>
              <a:t>Coat of skin drawn over inner parts, sensation of Plug, sensation of</a:t>
            </a:r>
          </a:p>
          <a:p>
            <a:pPr eaLnBrk="1" hangingPunct="1">
              <a:lnSpc>
                <a:spcPct val="80000"/>
              </a:lnSpc>
            </a:pPr>
            <a:r>
              <a:rPr lang="en-US" sz="2800" b="1" dirty="0" smtClean="0">
                <a:solidFill>
                  <a:srgbClr val="002060"/>
                </a:solidFill>
                <a:latin typeface="Arial" charset="0"/>
              </a:rPr>
              <a:t>Water dashing against inner parts, sensation of wave-like sensation</a:t>
            </a:r>
          </a:p>
          <a:p>
            <a:pPr eaLnBrk="1" hangingPunct="1">
              <a:lnSpc>
                <a:spcPct val="80000"/>
              </a:lnSpc>
            </a:pPr>
            <a:endParaRPr lang="en-US" sz="2800" dirty="0" smtClean="0"/>
          </a:p>
        </p:txBody>
      </p:sp>
      <p:sp>
        <p:nvSpPr>
          <p:cNvPr id="4" name="Footer Placeholder 3"/>
          <p:cNvSpPr>
            <a:spLocks noGrp="1"/>
          </p:cNvSpPr>
          <p:nvPr>
            <p:ph type="ftr" sz="quarter" idx="11"/>
          </p:nvPr>
        </p:nvSpPr>
        <p:spPr/>
        <p:txBody>
          <a:bodyPr/>
          <a:lstStyle/>
          <a:p>
            <a:r>
              <a:rPr lang="en-US" smtClean="0"/>
              <a:t>SKHMC DEPT.of.REPERTORY</a:t>
            </a:r>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164867">
                                            <p:txEl>
                                              <p:pRg st="0" end="0"/>
                                            </p:txEl>
                                          </p:spTgt>
                                        </p:tgtEl>
                                        <p:attrNameLst>
                                          <p:attrName>style.visibility</p:attrName>
                                        </p:attrNameLst>
                                      </p:cBhvr>
                                      <p:to>
                                        <p:strVal val="visible"/>
                                      </p:to>
                                    </p:set>
                                    <p:animEffect transition="in" filter="fade">
                                      <p:cBhvr>
                                        <p:cTn id="7" dur="1000"/>
                                        <p:tgtEl>
                                          <p:spTgt spid="164867">
                                            <p:txEl>
                                              <p:pRg st="0" end="0"/>
                                            </p:txEl>
                                          </p:spTgt>
                                        </p:tgtEl>
                                      </p:cBhvr>
                                    </p:animEffect>
                                    <p:anim calcmode="lin" valueType="num">
                                      <p:cBhvr>
                                        <p:cTn id="8" dur="1000" fill="hold"/>
                                        <p:tgtEl>
                                          <p:spTgt spid="164867">
                                            <p:txEl>
                                              <p:pRg st="0" end="0"/>
                                            </p:txEl>
                                          </p:spTgt>
                                        </p:tgtEl>
                                        <p:attrNameLst>
                                          <p:attrName>ppt_x</p:attrName>
                                        </p:attrNameLst>
                                      </p:cBhvr>
                                      <p:tavLst>
                                        <p:tav tm="0">
                                          <p:val>
                                            <p:strVal val="#ppt_x"/>
                                          </p:val>
                                        </p:tav>
                                        <p:tav tm="100000">
                                          <p:val>
                                            <p:strVal val="#ppt_x"/>
                                          </p:val>
                                        </p:tav>
                                      </p:tavLst>
                                    </p:anim>
                                    <p:anim calcmode="lin" valueType="num">
                                      <p:cBhvr>
                                        <p:cTn id="9" dur="898" decel="100000" fill="hold"/>
                                        <p:tgtEl>
                                          <p:spTgt spid="164867">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164867">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64867">
                                            <p:txEl>
                                              <p:pRg st="1" end="1"/>
                                            </p:txEl>
                                          </p:spTgt>
                                        </p:tgtEl>
                                        <p:attrNameLst>
                                          <p:attrName>style.visibility</p:attrName>
                                        </p:attrNameLst>
                                      </p:cBhvr>
                                      <p:to>
                                        <p:strVal val="visible"/>
                                      </p:to>
                                    </p:set>
                                    <p:animEffect transition="in" filter="fade">
                                      <p:cBhvr>
                                        <p:cTn id="15" dur="1000"/>
                                        <p:tgtEl>
                                          <p:spTgt spid="164867">
                                            <p:txEl>
                                              <p:pRg st="1" end="1"/>
                                            </p:txEl>
                                          </p:spTgt>
                                        </p:tgtEl>
                                      </p:cBhvr>
                                    </p:animEffect>
                                    <p:anim calcmode="lin" valueType="num">
                                      <p:cBhvr>
                                        <p:cTn id="16" dur="1000" fill="hold"/>
                                        <p:tgtEl>
                                          <p:spTgt spid="164867">
                                            <p:txEl>
                                              <p:pRg st="1" end="1"/>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164867">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164867">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164867">
                                            <p:txEl>
                                              <p:pRg st="2" end="2"/>
                                            </p:txEl>
                                          </p:spTgt>
                                        </p:tgtEl>
                                        <p:attrNameLst>
                                          <p:attrName>style.visibility</p:attrName>
                                        </p:attrNameLst>
                                      </p:cBhvr>
                                      <p:to>
                                        <p:strVal val="visible"/>
                                      </p:to>
                                    </p:set>
                                    <p:animEffect transition="in" filter="fade">
                                      <p:cBhvr>
                                        <p:cTn id="23" dur="1000"/>
                                        <p:tgtEl>
                                          <p:spTgt spid="164867">
                                            <p:txEl>
                                              <p:pRg st="2" end="2"/>
                                            </p:txEl>
                                          </p:spTgt>
                                        </p:tgtEl>
                                      </p:cBhvr>
                                    </p:animEffect>
                                    <p:anim calcmode="lin" valueType="num">
                                      <p:cBhvr>
                                        <p:cTn id="24" dur="1000" fill="hold"/>
                                        <p:tgtEl>
                                          <p:spTgt spid="164867">
                                            <p:txEl>
                                              <p:pRg st="2" end="2"/>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164867">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164867">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164867">
                                            <p:txEl>
                                              <p:pRg st="3" end="3"/>
                                            </p:txEl>
                                          </p:spTgt>
                                        </p:tgtEl>
                                        <p:attrNameLst>
                                          <p:attrName>style.visibility</p:attrName>
                                        </p:attrNameLst>
                                      </p:cBhvr>
                                      <p:to>
                                        <p:strVal val="visible"/>
                                      </p:to>
                                    </p:set>
                                    <p:animEffect transition="in" filter="fade">
                                      <p:cBhvr>
                                        <p:cTn id="31" dur="1000"/>
                                        <p:tgtEl>
                                          <p:spTgt spid="164867">
                                            <p:txEl>
                                              <p:pRg st="3" end="3"/>
                                            </p:txEl>
                                          </p:spTgt>
                                        </p:tgtEl>
                                      </p:cBhvr>
                                    </p:animEffect>
                                    <p:anim calcmode="lin" valueType="num">
                                      <p:cBhvr>
                                        <p:cTn id="32" dur="1000" fill="hold"/>
                                        <p:tgtEl>
                                          <p:spTgt spid="164867">
                                            <p:txEl>
                                              <p:pRg st="3" end="3"/>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164867">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164867">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164867">
                                            <p:txEl>
                                              <p:pRg st="4" end="4"/>
                                            </p:txEl>
                                          </p:spTgt>
                                        </p:tgtEl>
                                        <p:attrNameLst>
                                          <p:attrName>style.visibility</p:attrName>
                                        </p:attrNameLst>
                                      </p:cBhvr>
                                      <p:to>
                                        <p:strVal val="visible"/>
                                      </p:to>
                                    </p:set>
                                    <p:animEffect transition="in" filter="fade">
                                      <p:cBhvr>
                                        <p:cTn id="39" dur="1000"/>
                                        <p:tgtEl>
                                          <p:spTgt spid="164867">
                                            <p:txEl>
                                              <p:pRg st="4" end="4"/>
                                            </p:txEl>
                                          </p:spTgt>
                                        </p:tgtEl>
                                      </p:cBhvr>
                                    </p:animEffect>
                                    <p:anim calcmode="lin" valueType="num">
                                      <p:cBhvr>
                                        <p:cTn id="40" dur="1000" fill="hold"/>
                                        <p:tgtEl>
                                          <p:spTgt spid="164867">
                                            <p:txEl>
                                              <p:pRg st="4" end="4"/>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164867">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164867">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164867">
                                            <p:txEl>
                                              <p:pRg st="5" end="5"/>
                                            </p:txEl>
                                          </p:spTgt>
                                        </p:tgtEl>
                                        <p:attrNameLst>
                                          <p:attrName>style.visibility</p:attrName>
                                        </p:attrNameLst>
                                      </p:cBhvr>
                                      <p:to>
                                        <p:strVal val="visible"/>
                                      </p:to>
                                    </p:set>
                                    <p:animEffect transition="in" filter="fade">
                                      <p:cBhvr>
                                        <p:cTn id="47" dur="1000"/>
                                        <p:tgtEl>
                                          <p:spTgt spid="164867">
                                            <p:txEl>
                                              <p:pRg st="5" end="5"/>
                                            </p:txEl>
                                          </p:spTgt>
                                        </p:tgtEl>
                                      </p:cBhvr>
                                    </p:animEffect>
                                    <p:anim calcmode="lin" valueType="num">
                                      <p:cBhvr>
                                        <p:cTn id="48" dur="1000" fill="hold"/>
                                        <p:tgtEl>
                                          <p:spTgt spid="164867">
                                            <p:txEl>
                                              <p:pRg st="5" end="5"/>
                                            </p:txEl>
                                          </p:spTgt>
                                        </p:tgtEl>
                                        <p:attrNameLst>
                                          <p:attrName>ppt_x</p:attrName>
                                        </p:attrNameLst>
                                      </p:cBhvr>
                                      <p:tavLst>
                                        <p:tav tm="0">
                                          <p:val>
                                            <p:strVal val="#ppt_x"/>
                                          </p:val>
                                        </p:tav>
                                        <p:tav tm="100000">
                                          <p:val>
                                            <p:strVal val="#ppt_x"/>
                                          </p:val>
                                        </p:tav>
                                      </p:tavLst>
                                    </p:anim>
                                    <p:anim calcmode="lin" valueType="num">
                                      <p:cBhvr>
                                        <p:cTn id="49" dur="898" decel="100000" fill="hold"/>
                                        <p:tgtEl>
                                          <p:spTgt spid="164867">
                                            <p:txEl>
                                              <p:pRg st="5" end="5"/>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898"/>
                                          </p:stCondLst>
                                        </p:cTn>
                                        <p:tgtEl>
                                          <p:spTgt spid="164867">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7" presetClass="entr" presetSubtype="0" fill="hold" grpId="0" nodeType="clickEffect">
                                  <p:stCondLst>
                                    <p:cond delay="0"/>
                                  </p:stCondLst>
                                  <p:childTnLst>
                                    <p:set>
                                      <p:cBhvr>
                                        <p:cTn id="54" dur="1" fill="hold">
                                          <p:stCondLst>
                                            <p:cond delay="0"/>
                                          </p:stCondLst>
                                        </p:cTn>
                                        <p:tgtEl>
                                          <p:spTgt spid="164867">
                                            <p:txEl>
                                              <p:pRg st="6" end="6"/>
                                            </p:txEl>
                                          </p:spTgt>
                                        </p:tgtEl>
                                        <p:attrNameLst>
                                          <p:attrName>style.visibility</p:attrName>
                                        </p:attrNameLst>
                                      </p:cBhvr>
                                      <p:to>
                                        <p:strVal val="visible"/>
                                      </p:to>
                                    </p:set>
                                    <p:animEffect transition="in" filter="fade">
                                      <p:cBhvr>
                                        <p:cTn id="55" dur="1000"/>
                                        <p:tgtEl>
                                          <p:spTgt spid="164867">
                                            <p:txEl>
                                              <p:pRg st="6" end="6"/>
                                            </p:txEl>
                                          </p:spTgt>
                                        </p:tgtEl>
                                      </p:cBhvr>
                                    </p:animEffect>
                                    <p:anim calcmode="lin" valueType="num">
                                      <p:cBhvr>
                                        <p:cTn id="56" dur="1000" fill="hold"/>
                                        <p:tgtEl>
                                          <p:spTgt spid="164867">
                                            <p:txEl>
                                              <p:pRg st="6" end="6"/>
                                            </p:txEl>
                                          </p:spTgt>
                                        </p:tgtEl>
                                        <p:attrNameLst>
                                          <p:attrName>ppt_x</p:attrName>
                                        </p:attrNameLst>
                                      </p:cBhvr>
                                      <p:tavLst>
                                        <p:tav tm="0">
                                          <p:val>
                                            <p:strVal val="#ppt_x"/>
                                          </p:val>
                                        </p:tav>
                                        <p:tav tm="100000">
                                          <p:val>
                                            <p:strVal val="#ppt_x"/>
                                          </p:val>
                                        </p:tav>
                                      </p:tavLst>
                                    </p:anim>
                                    <p:anim calcmode="lin" valueType="num">
                                      <p:cBhvr>
                                        <p:cTn id="57" dur="898" decel="100000" fill="hold"/>
                                        <p:tgtEl>
                                          <p:spTgt spid="164867">
                                            <p:txEl>
                                              <p:pRg st="6" end="6"/>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898"/>
                                          </p:stCondLst>
                                        </p:cTn>
                                        <p:tgtEl>
                                          <p:spTgt spid="164867">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37" presetClass="entr" presetSubtype="0" fill="hold" grpId="0" nodeType="clickEffect">
                                  <p:stCondLst>
                                    <p:cond delay="0"/>
                                  </p:stCondLst>
                                  <p:childTnLst>
                                    <p:set>
                                      <p:cBhvr>
                                        <p:cTn id="62" dur="1" fill="hold">
                                          <p:stCondLst>
                                            <p:cond delay="0"/>
                                          </p:stCondLst>
                                        </p:cTn>
                                        <p:tgtEl>
                                          <p:spTgt spid="164867">
                                            <p:txEl>
                                              <p:pRg st="7" end="7"/>
                                            </p:txEl>
                                          </p:spTgt>
                                        </p:tgtEl>
                                        <p:attrNameLst>
                                          <p:attrName>style.visibility</p:attrName>
                                        </p:attrNameLst>
                                      </p:cBhvr>
                                      <p:to>
                                        <p:strVal val="visible"/>
                                      </p:to>
                                    </p:set>
                                    <p:animEffect transition="in" filter="fade">
                                      <p:cBhvr>
                                        <p:cTn id="63" dur="1000"/>
                                        <p:tgtEl>
                                          <p:spTgt spid="164867">
                                            <p:txEl>
                                              <p:pRg st="7" end="7"/>
                                            </p:txEl>
                                          </p:spTgt>
                                        </p:tgtEl>
                                      </p:cBhvr>
                                    </p:animEffect>
                                    <p:anim calcmode="lin" valueType="num">
                                      <p:cBhvr>
                                        <p:cTn id="64" dur="1000" fill="hold"/>
                                        <p:tgtEl>
                                          <p:spTgt spid="164867">
                                            <p:txEl>
                                              <p:pRg st="7" end="7"/>
                                            </p:txEl>
                                          </p:spTgt>
                                        </p:tgtEl>
                                        <p:attrNameLst>
                                          <p:attrName>ppt_x</p:attrName>
                                        </p:attrNameLst>
                                      </p:cBhvr>
                                      <p:tavLst>
                                        <p:tav tm="0">
                                          <p:val>
                                            <p:strVal val="#ppt_x"/>
                                          </p:val>
                                        </p:tav>
                                        <p:tav tm="100000">
                                          <p:val>
                                            <p:strVal val="#ppt_x"/>
                                          </p:val>
                                        </p:tav>
                                      </p:tavLst>
                                    </p:anim>
                                    <p:anim calcmode="lin" valueType="num">
                                      <p:cBhvr>
                                        <p:cTn id="65" dur="898" decel="100000" fill="hold"/>
                                        <p:tgtEl>
                                          <p:spTgt spid="164867">
                                            <p:txEl>
                                              <p:pRg st="7" end="7"/>
                                            </p:txEl>
                                          </p:spTgt>
                                        </p:tgtEl>
                                        <p:attrNameLst>
                                          <p:attrName>ppt_y</p:attrName>
                                        </p:attrNameLst>
                                      </p:cBhvr>
                                      <p:tavLst>
                                        <p:tav tm="0">
                                          <p:val>
                                            <p:strVal val="#ppt_y+1"/>
                                          </p:val>
                                        </p:tav>
                                        <p:tav tm="100000">
                                          <p:val>
                                            <p:strVal val="#ppt_y-.03"/>
                                          </p:val>
                                        </p:tav>
                                      </p:tavLst>
                                    </p:anim>
                                    <p:anim calcmode="lin" valueType="num">
                                      <p:cBhvr>
                                        <p:cTn id="66" dur="100" accel="100000" fill="hold">
                                          <p:stCondLst>
                                            <p:cond delay="898"/>
                                          </p:stCondLst>
                                        </p:cTn>
                                        <p:tgtEl>
                                          <p:spTgt spid="164867">
                                            <p:txEl>
                                              <p:pRg st="7" end="7"/>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algn="ctr" eaLnBrk="1" hangingPunct="1"/>
            <a:r>
              <a:rPr lang="en-US" sz="3200" b="1" smtClean="0"/>
              <a:t>“Some Important Discovery of Kent other than the Repertory in Homoeopathy </a:t>
            </a:r>
          </a:p>
        </p:txBody>
      </p:sp>
      <p:sp>
        <p:nvSpPr>
          <p:cNvPr id="21507" name="Rectangle 3"/>
          <p:cNvSpPr>
            <a:spLocks noGrp="1" noChangeArrowheads="1"/>
          </p:cNvSpPr>
          <p:nvPr>
            <p:ph type="body" idx="1"/>
          </p:nvPr>
        </p:nvSpPr>
        <p:spPr>
          <a:xfrm>
            <a:off x="838200" y="1676400"/>
            <a:ext cx="7772400" cy="4840287"/>
          </a:xfrm>
        </p:spPr>
        <p:txBody>
          <a:bodyPr/>
          <a:lstStyle/>
          <a:p>
            <a:pPr algn="just" eaLnBrk="1" hangingPunct="1"/>
            <a:r>
              <a:rPr lang="en-US" sz="2800" b="1" dirty="0" smtClean="0">
                <a:solidFill>
                  <a:srgbClr val="002060"/>
                </a:solidFill>
              </a:rPr>
              <a:t>First he began to practice with low potency but was not satisfied, later he resolved to test the 30</a:t>
            </a:r>
            <a:r>
              <a:rPr lang="en-US" sz="2800" b="1" baseline="30000" dirty="0" smtClean="0">
                <a:solidFill>
                  <a:srgbClr val="002060"/>
                </a:solidFill>
              </a:rPr>
              <a:t>th</a:t>
            </a:r>
            <a:r>
              <a:rPr lang="en-US" sz="2800" b="1" dirty="0" smtClean="0">
                <a:solidFill>
                  <a:srgbClr val="002060"/>
                </a:solidFill>
              </a:rPr>
              <a:t> potency to see if there is any medicine in it. He prepared with his own hand the 30</a:t>
            </a:r>
            <a:r>
              <a:rPr lang="en-US" sz="2800" b="1" baseline="30000" dirty="0" smtClean="0">
                <a:solidFill>
                  <a:srgbClr val="002060"/>
                </a:solidFill>
              </a:rPr>
              <a:t>th</a:t>
            </a:r>
            <a:r>
              <a:rPr lang="en-US" sz="2800" b="1" dirty="0" smtClean="0">
                <a:solidFill>
                  <a:srgbClr val="002060"/>
                </a:solidFill>
              </a:rPr>
              <a:t> potency of </a:t>
            </a:r>
            <a:r>
              <a:rPr lang="en-US" sz="2800" b="1" dirty="0" err="1" smtClean="0">
                <a:solidFill>
                  <a:srgbClr val="002060"/>
                </a:solidFill>
              </a:rPr>
              <a:t>Podophyllum</a:t>
            </a:r>
            <a:r>
              <a:rPr lang="en-US" sz="2800" b="1" dirty="0" smtClean="0">
                <a:solidFill>
                  <a:srgbClr val="002060"/>
                </a:solidFill>
              </a:rPr>
              <a:t> with water after the method of Hahnemann having been told that water is as good as alcohol. He was amazed and realized the power of </a:t>
            </a:r>
            <a:r>
              <a:rPr lang="en-US" sz="2800" b="1" dirty="0" err="1" smtClean="0">
                <a:solidFill>
                  <a:srgbClr val="002060"/>
                </a:solidFill>
              </a:rPr>
              <a:t>potentised</a:t>
            </a:r>
            <a:r>
              <a:rPr lang="en-US" sz="2800" b="1" dirty="0" smtClean="0">
                <a:solidFill>
                  <a:srgbClr val="002060"/>
                </a:solidFill>
              </a:rPr>
              <a:t> medicines when the medicine cured a case and he thought of using more and more highly </a:t>
            </a:r>
            <a:r>
              <a:rPr lang="en-US" sz="2800" b="1" dirty="0" err="1" smtClean="0">
                <a:solidFill>
                  <a:srgbClr val="002060"/>
                </a:solidFill>
              </a:rPr>
              <a:t>potentised</a:t>
            </a:r>
            <a:r>
              <a:rPr lang="en-US" sz="2800" b="1" dirty="0" smtClean="0">
                <a:solidFill>
                  <a:srgbClr val="002060"/>
                </a:solidFill>
              </a:rPr>
              <a:t> remedies in his practice.  </a:t>
            </a:r>
          </a:p>
        </p:txBody>
      </p:sp>
      <p:sp>
        <p:nvSpPr>
          <p:cNvPr id="4" name="Footer Placeholder 3"/>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5891" name="Rectangle 3"/>
          <p:cNvSpPr>
            <a:spLocks noGrp="1" noChangeArrowheads="1"/>
          </p:cNvSpPr>
          <p:nvPr>
            <p:ph type="body" idx="1"/>
          </p:nvPr>
        </p:nvSpPr>
        <p:spPr>
          <a:xfrm>
            <a:off x="685800" y="609600"/>
            <a:ext cx="7772400" cy="5486400"/>
          </a:xfrm>
        </p:spPr>
        <p:txBody>
          <a:bodyPr>
            <a:normAutofit fontScale="92500" lnSpcReduction="10000"/>
          </a:bodyPr>
          <a:lstStyle/>
          <a:p>
            <a:pPr eaLnBrk="1" hangingPunct="1">
              <a:lnSpc>
                <a:spcPct val="90000"/>
              </a:lnSpc>
              <a:buFontTx/>
              <a:buNone/>
            </a:pPr>
            <a:r>
              <a:rPr lang="en-US" sz="2800" b="1" dirty="0" smtClean="0">
                <a:solidFill>
                  <a:srgbClr val="002060"/>
                </a:solidFill>
                <a:latin typeface="Arial" charset="0"/>
              </a:rPr>
              <a:t>12. Sensation related to parts can be referred to in a similar way under the parts concerned, e.g.,</a:t>
            </a:r>
          </a:p>
          <a:p>
            <a:pPr eaLnBrk="1" hangingPunct="1">
              <a:lnSpc>
                <a:spcPct val="90000"/>
              </a:lnSpc>
            </a:pPr>
            <a:r>
              <a:rPr lang="en-US" sz="2800" b="1" dirty="0" smtClean="0">
                <a:solidFill>
                  <a:srgbClr val="002060"/>
                </a:solidFill>
                <a:latin typeface="Arial" charset="0"/>
              </a:rPr>
              <a:t>Stomach  - Ball, sensation of</a:t>
            </a:r>
          </a:p>
          <a:p>
            <a:pPr eaLnBrk="1" hangingPunct="1">
              <a:lnSpc>
                <a:spcPct val="90000"/>
              </a:lnSpc>
            </a:pPr>
            <a:r>
              <a:rPr lang="en-US" sz="2800" b="1" dirty="0" smtClean="0">
                <a:solidFill>
                  <a:srgbClr val="002060"/>
                </a:solidFill>
                <a:latin typeface="Arial" charset="0"/>
              </a:rPr>
              <a:t>Eyes        -  Enlargement, sensation of, etc.,</a:t>
            </a:r>
          </a:p>
          <a:p>
            <a:pPr eaLnBrk="1" hangingPunct="1">
              <a:lnSpc>
                <a:spcPct val="90000"/>
              </a:lnSpc>
            </a:pPr>
            <a:endParaRPr lang="en-US" sz="2800" b="1" dirty="0" smtClean="0">
              <a:solidFill>
                <a:srgbClr val="002060"/>
              </a:solidFill>
              <a:latin typeface="Arial" charset="0"/>
            </a:endParaRPr>
          </a:p>
          <a:p>
            <a:pPr eaLnBrk="1" hangingPunct="1">
              <a:lnSpc>
                <a:spcPct val="90000"/>
              </a:lnSpc>
            </a:pPr>
            <a:endParaRPr lang="en-US" sz="2800" b="1" dirty="0" smtClean="0">
              <a:solidFill>
                <a:srgbClr val="002060"/>
              </a:solidFill>
              <a:latin typeface="Arial" charset="0"/>
            </a:endParaRPr>
          </a:p>
          <a:p>
            <a:pPr eaLnBrk="1" hangingPunct="1">
              <a:lnSpc>
                <a:spcPct val="90000"/>
              </a:lnSpc>
            </a:pPr>
            <a:endParaRPr lang="en-US" sz="2800" b="1" dirty="0" smtClean="0">
              <a:solidFill>
                <a:srgbClr val="002060"/>
              </a:solidFill>
              <a:latin typeface="Arial" charset="0"/>
            </a:endParaRPr>
          </a:p>
          <a:p>
            <a:pPr eaLnBrk="1" hangingPunct="1">
              <a:lnSpc>
                <a:spcPct val="90000"/>
              </a:lnSpc>
              <a:buFontTx/>
              <a:buNone/>
            </a:pPr>
            <a:r>
              <a:rPr lang="en-US" sz="2800" b="1" dirty="0" smtClean="0">
                <a:solidFill>
                  <a:srgbClr val="002060"/>
                </a:solidFill>
                <a:latin typeface="Arial" charset="0"/>
              </a:rPr>
              <a:t>13. Addition to Kent’s repertory by Boger and another book with the same title by </a:t>
            </a:r>
            <a:r>
              <a:rPr lang="en-US" sz="2800" b="1" dirty="0" err="1" smtClean="0">
                <a:solidFill>
                  <a:srgbClr val="002060"/>
                </a:solidFill>
                <a:latin typeface="Arial" charset="0"/>
              </a:rPr>
              <a:t>Vithoulkas</a:t>
            </a:r>
            <a:r>
              <a:rPr lang="en-US" sz="2800" b="1" dirty="0" smtClean="0">
                <a:solidFill>
                  <a:srgbClr val="002060"/>
                </a:solidFill>
                <a:latin typeface="Arial" charset="0"/>
              </a:rPr>
              <a:t> should be used as companions to Kent’s repertory.</a:t>
            </a:r>
          </a:p>
          <a:p>
            <a:pPr eaLnBrk="1" hangingPunct="1">
              <a:lnSpc>
                <a:spcPct val="90000"/>
              </a:lnSpc>
              <a:buFontTx/>
              <a:buNone/>
            </a:pPr>
            <a:r>
              <a:rPr lang="en-US" sz="2800" dirty="0" smtClean="0">
                <a:latin typeface="Arial" charset="0"/>
              </a:rPr>
              <a:t/>
            </a:r>
            <a:br>
              <a:rPr lang="en-US" sz="2800" dirty="0" smtClean="0">
                <a:latin typeface="Arial" charset="0"/>
              </a:rPr>
            </a:br>
            <a:endParaRPr lang="en-US" sz="2800" dirty="0" smtClean="0">
              <a:latin typeface="Arial" charset="0"/>
            </a:endParaRPr>
          </a:p>
          <a:p>
            <a:pPr eaLnBrk="1" hangingPunct="1">
              <a:lnSpc>
                <a:spcPct val="90000"/>
              </a:lnSpc>
            </a:pPr>
            <a:endParaRPr lang="en-US" sz="2800" dirty="0" smtClean="0"/>
          </a:p>
        </p:txBody>
      </p:sp>
      <p:sp>
        <p:nvSpPr>
          <p:cNvPr id="4" name="Footer Placeholder 3"/>
          <p:cNvSpPr>
            <a:spLocks noGrp="1"/>
          </p:cNvSpPr>
          <p:nvPr>
            <p:ph type="ftr" sz="quarter" idx="11"/>
          </p:nvPr>
        </p:nvSpPr>
        <p:spPr/>
        <p:txBody>
          <a:bodyPr/>
          <a:lstStyle/>
          <a:p>
            <a:r>
              <a:rPr lang="en-US" smtClean="0"/>
              <a:t>SKHMC DEPT.of.REPERTORY</a:t>
            </a:r>
            <a:endParaRPr lang="en-US"/>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65891">
                                            <p:txEl>
                                              <p:pRg st="0" end="0"/>
                                            </p:txEl>
                                          </p:spTgt>
                                        </p:tgtEl>
                                        <p:attrNameLst>
                                          <p:attrName>style.visibility</p:attrName>
                                        </p:attrNameLst>
                                      </p:cBhvr>
                                      <p:to>
                                        <p:strVal val="visible"/>
                                      </p:to>
                                    </p:set>
                                    <p:animEffect transition="in" filter="fade">
                                      <p:cBhvr>
                                        <p:cTn id="7" dur="1000"/>
                                        <p:tgtEl>
                                          <p:spTgt spid="165891">
                                            <p:txEl>
                                              <p:pRg st="0" end="0"/>
                                            </p:txEl>
                                          </p:spTgt>
                                        </p:tgtEl>
                                      </p:cBhvr>
                                    </p:animEffect>
                                    <p:anim calcmode="lin" valueType="num">
                                      <p:cBhvr>
                                        <p:cTn id="8" dur="1000" fill="hold"/>
                                        <p:tgtEl>
                                          <p:spTgt spid="16589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6589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65891">
                                            <p:txEl>
                                              <p:pRg st="1" end="1"/>
                                            </p:txEl>
                                          </p:spTgt>
                                        </p:tgtEl>
                                        <p:attrNameLst>
                                          <p:attrName>style.visibility</p:attrName>
                                        </p:attrNameLst>
                                      </p:cBhvr>
                                      <p:to>
                                        <p:strVal val="visible"/>
                                      </p:to>
                                    </p:set>
                                    <p:animEffect transition="in" filter="fade">
                                      <p:cBhvr>
                                        <p:cTn id="14" dur="1000"/>
                                        <p:tgtEl>
                                          <p:spTgt spid="165891">
                                            <p:txEl>
                                              <p:pRg st="1" end="1"/>
                                            </p:txEl>
                                          </p:spTgt>
                                        </p:tgtEl>
                                      </p:cBhvr>
                                    </p:animEffect>
                                    <p:anim calcmode="lin" valueType="num">
                                      <p:cBhvr>
                                        <p:cTn id="15" dur="1000" fill="hold"/>
                                        <p:tgtEl>
                                          <p:spTgt spid="16589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6589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65891">
                                            <p:txEl>
                                              <p:pRg st="2" end="2"/>
                                            </p:txEl>
                                          </p:spTgt>
                                        </p:tgtEl>
                                        <p:attrNameLst>
                                          <p:attrName>style.visibility</p:attrName>
                                        </p:attrNameLst>
                                      </p:cBhvr>
                                      <p:to>
                                        <p:strVal val="visible"/>
                                      </p:to>
                                    </p:set>
                                    <p:animEffect transition="in" filter="fade">
                                      <p:cBhvr>
                                        <p:cTn id="21" dur="1000"/>
                                        <p:tgtEl>
                                          <p:spTgt spid="165891">
                                            <p:txEl>
                                              <p:pRg st="2" end="2"/>
                                            </p:txEl>
                                          </p:spTgt>
                                        </p:tgtEl>
                                      </p:cBhvr>
                                    </p:animEffect>
                                    <p:anim calcmode="lin" valueType="num">
                                      <p:cBhvr>
                                        <p:cTn id="22" dur="1000" fill="hold"/>
                                        <p:tgtEl>
                                          <p:spTgt spid="16589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6589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65891">
                                            <p:txEl>
                                              <p:pRg st="6" end="6"/>
                                            </p:txEl>
                                          </p:spTgt>
                                        </p:tgtEl>
                                        <p:attrNameLst>
                                          <p:attrName>style.visibility</p:attrName>
                                        </p:attrNameLst>
                                      </p:cBhvr>
                                      <p:to>
                                        <p:strVal val="visible"/>
                                      </p:to>
                                    </p:set>
                                    <p:animEffect transition="in" filter="fade">
                                      <p:cBhvr>
                                        <p:cTn id="28" dur="1000"/>
                                        <p:tgtEl>
                                          <p:spTgt spid="165891">
                                            <p:txEl>
                                              <p:pRg st="6" end="6"/>
                                            </p:txEl>
                                          </p:spTgt>
                                        </p:tgtEl>
                                      </p:cBhvr>
                                    </p:animEffect>
                                    <p:anim calcmode="lin" valueType="num">
                                      <p:cBhvr>
                                        <p:cTn id="29" dur="1000" fill="hold"/>
                                        <p:tgtEl>
                                          <p:spTgt spid="165891">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165891">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65891">
                                            <p:txEl>
                                              <p:pRg st="7" end="7"/>
                                            </p:txEl>
                                          </p:spTgt>
                                        </p:tgtEl>
                                        <p:attrNameLst>
                                          <p:attrName>style.visibility</p:attrName>
                                        </p:attrNameLst>
                                      </p:cBhvr>
                                      <p:to>
                                        <p:strVal val="visible"/>
                                      </p:to>
                                    </p:set>
                                    <p:animEffect transition="in" filter="fade">
                                      <p:cBhvr>
                                        <p:cTn id="35" dur="1000"/>
                                        <p:tgtEl>
                                          <p:spTgt spid="165891">
                                            <p:txEl>
                                              <p:pRg st="7" end="7"/>
                                            </p:txEl>
                                          </p:spTgt>
                                        </p:tgtEl>
                                      </p:cBhvr>
                                    </p:animEffect>
                                    <p:anim calcmode="lin" valueType="num">
                                      <p:cBhvr>
                                        <p:cTn id="36" dur="1000" fill="hold"/>
                                        <p:tgtEl>
                                          <p:spTgt spid="165891">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165891">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891" grpId="0" build="p"/>
    </p:bldLst>
  </p:timing>
</p:sld>
</file>

<file path=ppt/slides/slide18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9" name="Rectangle 3"/>
          <p:cNvSpPr>
            <a:spLocks noGrp="1" noChangeArrowheads="1"/>
          </p:cNvSpPr>
          <p:nvPr>
            <p:ph type="body" idx="1"/>
          </p:nvPr>
        </p:nvSpPr>
        <p:spPr>
          <a:xfrm>
            <a:off x="685800" y="457200"/>
            <a:ext cx="7772400" cy="6019800"/>
          </a:xfrm>
        </p:spPr>
        <p:txBody>
          <a:bodyPr>
            <a:normAutofit lnSpcReduction="10000"/>
          </a:bodyPr>
          <a:lstStyle/>
          <a:p>
            <a:pPr eaLnBrk="1" hangingPunct="1">
              <a:buFontTx/>
              <a:buNone/>
            </a:pPr>
            <a:r>
              <a:rPr lang="en-US" sz="2800" dirty="0" smtClean="0">
                <a:solidFill>
                  <a:srgbClr val="FF0000"/>
                </a:solidFill>
                <a:latin typeface="Arial" charset="0"/>
              </a:rPr>
              <a:t>Examples</a:t>
            </a:r>
            <a:r>
              <a:rPr lang="en-US" sz="2800" dirty="0" smtClean="0">
                <a:solidFill>
                  <a:srgbClr val="F39BF7"/>
                </a:solidFill>
                <a:latin typeface="Arial" charset="0"/>
              </a:rPr>
              <a:t>:</a:t>
            </a:r>
          </a:p>
          <a:p>
            <a:pPr eaLnBrk="1" hangingPunct="1">
              <a:buFontTx/>
              <a:buNone/>
            </a:pPr>
            <a:r>
              <a:rPr lang="en-US" sz="2800" dirty="0" smtClean="0">
                <a:latin typeface="Arial" charset="0"/>
              </a:rPr>
              <a:t>	</a:t>
            </a:r>
            <a:r>
              <a:rPr lang="en-US" sz="2800" b="1" dirty="0" err="1" smtClean="0">
                <a:solidFill>
                  <a:srgbClr val="002060"/>
                </a:solidFill>
                <a:latin typeface="Arial" charset="0"/>
              </a:rPr>
              <a:t>1.During</a:t>
            </a:r>
            <a:r>
              <a:rPr lang="en-US" sz="2800" b="1" dirty="0" smtClean="0">
                <a:solidFill>
                  <a:srgbClr val="002060"/>
                </a:solidFill>
                <a:latin typeface="Arial" charset="0"/>
              </a:rPr>
              <a:t> fever, hunger increased</a:t>
            </a:r>
          </a:p>
          <a:p>
            <a:pPr eaLnBrk="1" hangingPunct="1">
              <a:buFontTx/>
              <a:buNone/>
            </a:pPr>
            <a:r>
              <a:rPr lang="en-US" sz="2800" b="1" dirty="0" smtClean="0">
                <a:solidFill>
                  <a:srgbClr val="002060"/>
                </a:solidFill>
                <a:latin typeface="Arial" charset="0"/>
              </a:rPr>
              <a:t>	   Appetite, increased fever during</a:t>
            </a:r>
          </a:p>
          <a:p>
            <a:pPr eaLnBrk="1" hangingPunct="1">
              <a:buFontTx/>
              <a:buNone/>
            </a:pPr>
            <a:r>
              <a:rPr lang="en-US" sz="2800" b="1" dirty="0" smtClean="0">
                <a:solidFill>
                  <a:srgbClr val="002060"/>
                </a:solidFill>
                <a:latin typeface="Arial" charset="0"/>
              </a:rPr>
              <a:t>	</a:t>
            </a:r>
            <a:r>
              <a:rPr lang="en-US" sz="2800" b="1" dirty="0" err="1" smtClean="0">
                <a:solidFill>
                  <a:srgbClr val="002060"/>
                </a:solidFill>
                <a:latin typeface="Arial" charset="0"/>
              </a:rPr>
              <a:t>2.Headache</a:t>
            </a:r>
            <a:r>
              <a:rPr lang="en-US" sz="2800" b="1" dirty="0" smtClean="0">
                <a:solidFill>
                  <a:srgbClr val="002060"/>
                </a:solidFill>
                <a:latin typeface="Arial" charset="0"/>
              </a:rPr>
              <a:t>, before menses</a:t>
            </a:r>
          </a:p>
          <a:p>
            <a:pPr eaLnBrk="1" hangingPunct="1">
              <a:buFontTx/>
              <a:buNone/>
            </a:pPr>
            <a:r>
              <a:rPr lang="en-US" sz="2800" b="1" dirty="0" smtClean="0">
                <a:solidFill>
                  <a:srgbClr val="002060"/>
                </a:solidFill>
                <a:latin typeface="Arial" charset="0"/>
              </a:rPr>
              <a:t> 	   Head, pain, menses before</a:t>
            </a:r>
          </a:p>
          <a:p>
            <a:pPr eaLnBrk="1" hangingPunct="1">
              <a:buFontTx/>
              <a:buNone/>
            </a:pPr>
            <a:r>
              <a:rPr lang="en-US" sz="2800" b="1" dirty="0" err="1" smtClean="0">
                <a:solidFill>
                  <a:srgbClr val="002060"/>
                </a:solidFill>
                <a:latin typeface="Arial" charset="0"/>
              </a:rPr>
              <a:t>7.In</a:t>
            </a:r>
            <a:r>
              <a:rPr lang="en-US" sz="2800" b="1" dirty="0" smtClean="0">
                <a:solidFill>
                  <a:srgbClr val="002060"/>
                </a:solidFill>
                <a:latin typeface="Arial" charset="0"/>
              </a:rPr>
              <a:t> ‘Generalities’, pain rubric deals with blood vessels, bones, glands, muscles, small spots, parts paralyzed, </a:t>
            </a:r>
            <a:r>
              <a:rPr lang="en-US" sz="2800" b="1" dirty="0" err="1" smtClean="0">
                <a:solidFill>
                  <a:srgbClr val="002060"/>
                </a:solidFill>
                <a:latin typeface="Arial" charset="0"/>
              </a:rPr>
              <a:t>periosteum</a:t>
            </a:r>
            <a:r>
              <a:rPr lang="en-US" sz="2800" b="1" dirty="0" smtClean="0">
                <a:solidFill>
                  <a:srgbClr val="002060"/>
                </a:solidFill>
                <a:latin typeface="Arial" charset="0"/>
              </a:rPr>
              <a:t>, etc.</a:t>
            </a:r>
          </a:p>
          <a:p>
            <a:pPr eaLnBrk="1" hangingPunct="1">
              <a:buFontTx/>
              <a:buNone/>
            </a:pPr>
            <a:r>
              <a:rPr lang="en-US" sz="2800" b="1" dirty="0" err="1" smtClean="0">
                <a:solidFill>
                  <a:srgbClr val="002060"/>
                </a:solidFill>
                <a:latin typeface="Arial" charset="0"/>
              </a:rPr>
              <a:t>8.Sweat</a:t>
            </a:r>
            <a:r>
              <a:rPr lang="en-US" sz="2800" b="1" dirty="0" smtClean="0">
                <a:solidFill>
                  <a:srgbClr val="002060"/>
                </a:solidFill>
                <a:latin typeface="Arial" charset="0"/>
              </a:rPr>
              <a:t> on any special part is found under the anatomical section in which the part is located (such as Face, perspiration on). Perspiration rubric is used for sweat.</a:t>
            </a:r>
          </a:p>
          <a:p>
            <a:pPr eaLnBrk="1" hangingPunct="1"/>
            <a:endParaRPr lang="en-US" sz="2800" dirty="0" smtClean="0"/>
          </a:p>
        </p:txBody>
      </p:sp>
      <p:sp>
        <p:nvSpPr>
          <p:cNvPr id="4" name="Footer Placeholder 3"/>
          <p:cNvSpPr>
            <a:spLocks noGrp="1"/>
          </p:cNvSpPr>
          <p:nvPr>
            <p:ph type="ftr" sz="quarter" idx="11"/>
          </p:nvPr>
        </p:nvSpPr>
        <p:spPr/>
        <p:txBody>
          <a:bodyPr/>
          <a:lstStyle/>
          <a:p>
            <a:r>
              <a:rPr lang="en-US" smtClean="0"/>
              <a:t>SKHMC DEPT.of.REPERTORY</a:t>
            </a:r>
            <a:endParaRPr lang="en-US"/>
          </a:p>
        </p:txBody>
      </p:sp>
    </p:spTree>
  </p:cSld>
  <p:clrMapOvr>
    <a:masterClrMapping/>
  </p:clrMapOvr>
  <p:transition>
    <p:cover dir="u"/>
  </p:transition>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6915" name="Rectangle 3"/>
          <p:cNvSpPr>
            <a:spLocks noGrp="1" noChangeArrowheads="1"/>
          </p:cNvSpPr>
          <p:nvPr>
            <p:ph type="body" idx="1"/>
          </p:nvPr>
        </p:nvSpPr>
        <p:spPr>
          <a:xfrm>
            <a:off x="685800" y="304800"/>
            <a:ext cx="7772400" cy="5867400"/>
          </a:xfrm>
        </p:spPr>
        <p:txBody>
          <a:bodyPr>
            <a:normAutofit fontScale="92500"/>
          </a:bodyPr>
          <a:lstStyle/>
          <a:p>
            <a:pPr algn="ctr" eaLnBrk="1" hangingPunct="1">
              <a:lnSpc>
                <a:spcPct val="90000"/>
              </a:lnSpc>
              <a:buFontTx/>
              <a:buNone/>
            </a:pPr>
            <a:r>
              <a:rPr lang="en-US" b="1" dirty="0" smtClean="0">
                <a:solidFill>
                  <a:srgbClr val="FF0000"/>
                </a:solidFill>
              </a:rPr>
              <a:t>CROSS-REFERENCES</a:t>
            </a:r>
            <a:endParaRPr lang="en-US" sz="2400" b="1" dirty="0" smtClean="0">
              <a:solidFill>
                <a:srgbClr val="FF0000"/>
              </a:solidFill>
            </a:endParaRPr>
          </a:p>
          <a:p>
            <a:pPr eaLnBrk="1" hangingPunct="1">
              <a:lnSpc>
                <a:spcPct val="90000"/>
              </a:lnSpc>
              <a:buFontTx/>
              <a:buNone/>
            </a:pPr>
            <a:r>
              <a:rPr lang="en-US" sz="2400" b="1" dirty="0" smtClean="0"/>
              <a:t>	</a:t>
            </a:r>
          </a:p>
          <a:p>
            <a:pPr eaLnBrk="1" hangingPunct="1">
              <a:lnSpc>
                <a:spcPct val="90000"/>
              </a:lnSpc>
              <a:buFontTx/>
              <a:buNone/>
            </a:pPr>
            <a:r>
              <a:rPr lang="en-US" sz="2400" b="1" dirty="0" smtClean="0">
                <a:solidFill>
                  <a:srgbClr val="002060"/>
                </a:solidFill>
              </a:rPr>
              <a:t>	Kent has used cross-references in his repertory to convert symptoms into appropriate rubrics, which have proved helpful to practitioners. Such cross-references are found mainly in Mind chapter. There are two kind of cross-references used in repertory:</a:t>
            </a:r>
          </a:p>
          <a:p>
            <a:pPr eaLnBrk="1" hangingPunct="1">
              <a:lnSpc>
                <a:spcPct val="90000"/>
              </a:lnSpc>
              <a:buFontTx/>
              <a:buNone/>
            </a:pPr>
            <a:endParaRPr lang="en-US" sz="2400" b="1" dirty="0" smtClean="0">
              <a:solidFill>
                <a:srgbClr val="002060"/>
              </a:solidFill>
            </a:endParaRPr>
          </a:p>
          <a:p>
            <a:pPr eaLnBrk="1" hangingPunct="1">
              <a:lnSpc>
                <a:spcPct val="90000"/>
              </a:lnSpc>
            </a:pPr>
            <a:r>
              <a:rPr lang="en-US" sz="2400" b="1" dirty="0" smtClean="0">
                <a:solidFill>
                  <a:srgbClr val="002060"/>
                </a:solidFill>
              </a:rPr>
              <a:t>The main rubric contains a synonym in the bracket without giving any medicine against it. This type of cross-reference helps us to locate the appropriate rubric.</a:t>
            </a:r>
          </a:p>
          <a:p>
            <a:pPr eaLnBrk="1" hangingPunct="1">
              <a:lnSpc>
                <a:spcPct val="90000"/>
              </a:lnSpc>
            </a:pPr>
            <a:endParaRPr lang="en-US" sz="2400" b="1" dirty="0" smtClean="0">
              <a:solidFill>
                <a:srgbClr val="002060"/>
              </a:solidFill>
            </a:endParaRPr>
          </a:p>
          <a:p>
            <a:pPr eaLnBrk="1" hangingPunct="1">
              <a:lnSpc>
                <a:spcPct val="90000"/>
              </a:lnSpc>
            </a:pPr>
            <a:r>
              <a:rPr lang="en-US" sz="2400" b="1" dirty="0" smtClean="0">
                <a:solidFill>
                  <a:srgbClr val="002060"/>
                </a:solidFill>
              </a:rPr>
              <a:t>The main rubrics contain some terms, which are similar in meaning. Such rubrics also contain a group of medicines. They draw our attention towards similar rubrics, so that one can always check the exactness of the rubrics. These help us to compare drugs mentioned at both places.</a:t>
            </a:r>
          </a:p>
          <a:p>
            <a:pPr eaLnBrk="1" hangingPunct="1">
              <a:lnSpc>
                <a:spcPct val="90000"/>
              </a:lnSpc>
            </a:pPr>
            <a:endParaRPr lang="en-US" sz="2400" dirty="0" smtClean="0"/>
          </a:p>
        </p:txBody>
      </p:sp>
      <p:sp>
        <p:nvSpPr>
          <p:cNvPr id="4" name="Footer Placeholder 3"/>
          <p:cNvSpPr>
            <a:spLocks noGrp="1"/>
          </p:cNvSpPr>
          <p:nvPr>
            <p:ph type="ftr" sz="quarter" idx="11"/>
          </p:nvPr>
        </p:nvSpPr>
        <p:spPr/>
        <p:txBody>
          <a:bodyPr/>
          <a:lstStyle/>
          <a:p>
            <a:r>
              <a:rPr lang="en-US" smtClean="0"/>
              <a:t>SKHMC DEPT.of.REPERTORY</a:t>
            </a:r>
            <a:endParaRPr lang="en-US"/>
          </a:p>
        </p:txBody>
      </p:sp>
    </p:spTree>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66915">
                                            <p:txEl>
                                              <p:pRg st="0" end="0"/>
                                            </p:txEl>
                                          </p:spTgt>
                                        </p:tgtEl>
                                        <p:attrNameLst>
                                          <p:attrName>style.visibility</p:attrName>
                                        </p:attrNameLst>
                                      </p:cBhvr>
                                      <p:to>
                                        <p:strVal val="visible"/>
                                      </p:to>
                                    </p:set>
                                    <p:anim calcmode="lin" valueType="num">
                                      <p:cBhvr>
                                        <p:cTn id="7" dur="500" fill="hold"/>
                                        <p:tgtEl>
                                          <p:spTgt spid="16691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6691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6691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166915">
                                            <p:txEl>
                                              <p:pRg st="1" end="1"/>
                                            </p:txEl>
                                          </p:spTgt>
                                        </p:tgtEl>
                                        <p:attrNameLst>
                                          <p:attrName>style.visibility</p:attrName>
                                        </p:attrNameLst>
                                      </p:cBhvr>
                                      <p:to>
                                        <p:strVal val="visible"/>
                                      </p:to>
                                    </p:set>
                                    <p:anim calcmode="lin" valueType="num">
                                      <p:cBhvr>
                                        <p:cTn id="14" dur="500" fill="hold"/>
                                        <p:tgtEl>
                                          <p:spTgt spid="16691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16691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16691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166915">
                                            <p:txEl>
                                              <p:pRg st="2" end="2"/>
                                            </p:txEl>
                                          </p:spTgt>
                                        </p:tgtEl>
                                        <p:attrNameLst>
                                          <p:attrName>style.visibility</p:attrName>
                                        </p:attrNameLst>
                                      </p:cBhvr>
                                      <p:to>
                                        <p:strVal val="visible"/>
                                      </p:to>
                                    </p:set>
                                    <p:anim calcmode="lin" valueType="num">
                                      <p:cBhvr>
                                        <p:cTn id="21" dur="500" fill="hold"/>
                                        <p:tgtEl>
                                          <p:spTgt spid="16691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16691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16691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166915">
                                            <p:txEl>
                                              <p:pRg st="4" end="4"/>
                                            </p:txEl>
                                          </p:spTgt>
                                        </p:tgtEl>
                                        <p:attrNameLst>
                                          <p:attrName>style.visibility</p:attrName>
                                        </p:attrNameLst>
                                      </p:cBhvr>
                                      <p:to>
                                        <p:strVal val="visible"/>
                                      </p:to>
                                    </p:set>
                                    <p:anim calcmode="lin" valueType="num">
                                      <p:cBhvr>
                                        <p:cTn id="28" dur="500" fill="hold"/>
                                        <p:tgtEl>
                                          <p:spTgt spid="16691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16691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16691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166915">
                                            <p:txEl>
                                              <p:pRg st="6" end="6"/>
                                            </p:txEl>
                                          </p:spTgt>
                                        </p:tgtEl>
                                        <p:attrNameLst>
                                          <p:attrName>style.visibility</p:attrName>
                                        </p:attrNameLst>
                                      </p:cBhvr>
                                      <p:to>
                                        <p:strVal val="visible"/>
                                      </p:to>
                                    </p:set>
                                    <p:anim calcmode="lin" valueType="num">
                                      <p:cBhvr>
                                        <p:cTn id="35" dur="500" fill="hold"/>
                                        <p:tgtEl>
                                          <p:spTgt spid="166915">
                                            <p:txEl>
                                              <p:pRg st="6" end="6"/>
                                            </p:txEl>
                                          </p:spTgt>
                                        </p:tgtEl>
                                        <p:attrNameLst>
                                          <p:attrName>ppt_w</p:attrName>
                                        </p:attrNameLst>
                                      </p:cBhvr>
                                      <p:tavLst>
                                        <p:tav tm="0">
                                          <p:val>
                                            <p:fltVal val="0"/>
                                          </p:val>
                                        </p:tav>
                                        <p:tav tm="100000">
                                          <p:val>
                                            <p:strVal val="#ppt_w"/>
                                          </p:val>
                                        </p:tav>
                                      </p:tavLst>
                                    </p:anim>
                                    <p:anim calcmode="lin" valueType="num">
                                      <p:cBhvr>
                                        <p:cTn id="36" dur="500" fill="hold"/>
                                        <p:tgtEl>
                                          <p:spTgt spid="166915">
                                            <p:txEl>
                                              <p:pRg st="6" end="6"/>
                                            </p:txEl>
                                          </p:spTgt>
                                        </p:tgtEl>
                                        <p:attrNameLst>
                                          <p:attrName>ppt_h</p:attrName>
                                        </p:attrNameLst>
                                      </p:cBhvr>
                                      <p:tavLst>
                                        <p:tav tm="0">
                                          <p:val>
                                            <p:fltVal val="0"/>
                                          </p:val>
                                        </p:tav>
                                        <p:tav tm="100000">
                                          <p:val>
                                            <p:strVal val="#ppt_h"/>
                                          </p:val>
                                        </p:tav>
                                      </p:tavLst>
                                    </p:anim>
                                    <p:animEffect transition="in" filter="fade">
                                      <p:cBhvr>
                                        <p:cTn id="37" dur="500"/>
                                        <p:tgtEl>
                                          <p:spTgt spid="16691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915" grpId="0" build="p"/>
    </p:bld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0" name="Object 2"/>
          <p:cNvGraphicFramePr>
            <a:graphicFrameLocks noChangeAspect="1"/>
          </p:cNvGraphicFramePr>
          <p:nvPr/>
        </p:nvGraphicFramePr>
        <p:xfrm>
          <a:off x="1600200" y="228600"/>
          <a:ext cx="5486400" cy="781050"/>
        </p:xfrm>
        <a:graphic>
          <a:graphicData uri="http://schemas.openxmlformats.org/presentationml/2006/ole">
            <mc:AlternateContent xmlns:mc="http://schemas.openxmlformats.org/markup-compatibility/2006">
              <mc:Choice xmlns:v="urn:schemas-microsoft-com:vml" Requires="v">
                <p:oleObj spid="_x0000_s49156" name="Document" r:id="rId3" imgW="5486400" imgH="788760" progId="Word.Document.8">
                  <p:embed/>
                </p:oleObj>
              </mc:Choice>
              <mc:Fallback>
                <p:oleObj name="Document" r:id="rId3" imgW="5486400" imgH="788760" progId="Word.Document.8">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0200" y="228600"/>
                        <a:ext cx="5486400" cy="781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7411" name="Object 3"/>
          <p:cNvGraphicFramePr>
            <a:graphicFrameLocks noChangeAspect="1"/>
          </p:cNvGraphicFramePr>
          <p:nvPr/>
        </p:nvGraphicFramePr>
        <p:xfrm>
          <a:off x="685800" y="1143000"/>
          <a:ext cx="7772400" cy="4895850"/>
        </p:xfrm>
        <a:graphic>
          <a:graphicData uri="http://schemas.openxmlformats.org/presentationml/2006/ole">
            <mc:AlternateContent xmlns:mc="http://schemas.openxmlformats.org/markup-compatibility/2006">
              <mc:Choice xmlns:v="urn:schemas-microsoft-com:vml" Requires="v">
                <p:oleObj spid="_x0000_s49157" name="Document" r:id="rId5" imgW="8553600" imgH="4906800" progId="Word.Document.8">
                  <p:embed/>
                </p:oleObj>
              </mc:Choice>
              <mc:Fallback>
                <p:oleObj name="Document" r:id="rId5" imgW="8553600" imgH="4906800" progId="Word.Document.8">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5800" y="1143000"/>
                        <a:ext cx="7772400" cy="4895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 name="Footer Placeholder 3"/>
          <p:cNvSpPr>
            <a:spLocks noGrp="1"/>
          </p:cNvSpPr>
          <p:nvPr>
            <p:ph type="ftr" sz="quarter" idx="11"/>
          </p:nvPr>
        </p:nvSpPr>
        <p:spPr/>
        <p:txBody>
          <a:bodyPr/>
          <a:lstStyle/>
          <a:p>
            <a:r>
              <a:rPr lang="en-US" smtClean="0"/>
              <a:t>SKHMC DEPT.of.REPERTORY</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174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434" name="Object 2"/>
          <p:cNvGraphicFramePr>
            <a:graphicFrameLocks noChangeAspect="1"/>
          </p:cNvGraphicFramePr>
          <p:nvPr/>
        </p:nvGraphicFramePr>
        <p:xfrm>
          <a:off x="685800" y="704850"/>
          <a:ext cx="8153400" cy="4400550"/>
        </p:xfrm>
        <a:graphic>
          <a:graphicData uri="http://schemas.openxmlformats.org/presentationml/2006/ole">
            <mc:AlternateContent xmlns:mc="http://schemas.openxmlformats.org/markup-compatibility/2006">
              <mc:Choice xmlns:v="urn:schemas-microsoft-com:vml" Requires="v">
                <p:oleObj spid="_x0000_s50179" name="Document" r:id="rId3" imgW="8163000" imgH="4399920" progId="Word.Document.8">
                  <p:embed/>
                </p:oleObj>
              </mc:Choice>
              <mc:Fallback>
                <p:oleObj name="Document" r:id="rId3" imgW="8163000" imgH="4399920" progId="Word.Document.8">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704850"/>
                        <a:ext cx="8153400" cy="440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184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458" name="Object 2"/>
          <p:cNvGraphicFramePr>
            <a:graphicFrameLocks noChangeAspect="1"/>
          </p:cNvGraphicFramePr>
          <p:nvPr/>
        </p:nvGraphicFramePr>
        <p:xfrm>
          <a:off x="800100" y="628650"/>
          <a:ext cx="8115300" cy="5981700"/>
        </p:xfrm>
        <a:graphic>
          <a:graphicData uri="http://schemas.openxmlformats.org/presentationml/2006/ole">
            <mc:AlternateContent xmlns:mc="http://schemas.openxmlformats.org/markup-compatibility/2006">
              <mc:Choice xmlns:v="urn:schemas-microsoft-com:vml" Requires="v">
                <p:oleObj spid="_x0000_s51203" name="Document" r:id="rId3" imgW="8141854" imgH="6000192" progId="Word.Document.8">
                  <p:embed/>
                </p:oleObj>
              </mc:Choice>
              <mc:Fallback>
                <p:oleObj name="Document" r:id="rId3" imgW="8141854" imgH="6000192" progId="Word.Document.8">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0100" y="628650"/>
                        <a:ext cx="8115300" cy="598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9458"/>
                                        </p:tgtEl>
                                        <p:attrNameLst>
                                          <p:attrName>style.visibility</p:attrName>
                                        </p:attrNameLst>
                                      </p:cBhvr>
                                      <p:to>
                                        <p:strVal val="visible"/>
                                      </p:to>
                                    </p:set>
                                    <p:animEffect transition="in" filter="randombar(horizontal)">
                                      <p:cBhvr>
                                        <p:cTn id="7" dur="500"/>
                                        <p:tgtEl>
                                          <p:spTgt spid="194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482" name="Object 2"/>
          <p:cNvGraphicFramePr>
            <a:graphicFrameLocks noChangeAspect="1"/>
          </p:cNvGraphicFramePr>
          <p:nvPr/>
        </p:nvGraphicFramePr>
        <p:xfrm>
          <a:off x="304800" y="0"/>
          <a:ext cx="8839200" cy="6457950"/>
        </p:xfrm>
        <a:graphic>
          <a:graphicData uri="http://schemas.openxmlformats.org/presentationml/2006/ole">
            <mc:AlternateContent xmlns:mc="http://schemas.openxmlformats.org/markup-compatibility/2006">
              <mc:Choice xmlns:v="urn:schemas-microsoft-com:vml" Requires="v">
                <p:oleObj spid="_x0000_s52227" name="Document" r:id="rId3" imgW="8258040" imgH="6659280" progId="Word.Document.8">
                  <p:embed/>
                </p:oleObj>
              </mc:Choice>
              <mc:Fallback>
                <p:oleObj name="Document" r:id="rId3" imgW="8258040" imgH="6659280" progId="Word.Document.8">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0"/>
                        <a:ext cx="8839200" cy="645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04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506" name="Object 2"/>
          <p:cNvGraphicFramePr>
            <a:graphicFrameLocks noChangeAspect="1"/>
          </p:cNvGraphicFramePr>
          <p:nvPr/>
        </p:nvGraphicFramePr>
        <p:xfrm>
          <a:off x="457200" y="609600"/>
          <a:ext cx="8267700" cy="5486400"/>
        </p:xfrm>
        <a:graphic>
          <a:graphicData uri="http://schemas.openxmlformats.org/presentationml/2006/ole">
            <mc:AlternateContent xmlns:mc="http://schemas.openxmlformats.org/markup-compatibility/2006">
              <mc:Choice xmlns:v="urn:schemas-microsoft-com:vml" Requires="v">
                <p:oleObj spid="_x0000_s53251" name="Document" r:id="rId3" imgW="8267760" imgH="6543720" progId="Word.Document.8">
                  <p:embed/>
                </p:oleObj>
              </mc:Choice>
              <mc:Fallback>
                <p:oleObj name="Document" r:id="rId3" imgW="8267760" imgH="6543720" progId="Word.Document.8">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609600"/>
                        <a:ext cx="8267700"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slide(fromBottom)">
                                      <p:cBhvr>
                                        <p:cTn id="7" dur="500"/>
                                        <p:tgtEl>
                                          <p:spTgt spid="215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530" name="Object 2"/>
          <p:cNvGraphicFramePr>
            <a:graphicFrameLocks noChangeAspect="1"/>
          </p:cNvGraphicFramePr>
          <p:nvPr/>
        </p:nvGraphicFramePr>
        <p:xfrm>
          <a:off x="304800" y="304800"/>
          <a:ext cx="8475663" cy="7634288"/>
        </p:xfrm>
        <a:graphic>
          <a:graphicData uri="http://schemas.openxmlformats.org/presentationml/2006/ole">
            <mc:AlternateContent xmlns:mc="http://schemas.openxmlformats.org/markup-compatibility/2006">
              <mc:Choice xmlns:v="urn:schemas-microsoft-com:vml" Requires="v">
                <p:oleObj spid="_x0000_s54275" name="Document" r:id="rId3" imgW="7953396" imgH="7181121" progId="Word.Document.8">
                  <p:embed/>
                </p:oleObj>
              </mc:Choice>
              <mc:Fallback>
                <p:oleObj name="Document" r:id="rId3" imgW="7953396" imgH="7181121" progId="Word.Document.8">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04800"/>
                        <a:ext cx="8475663" cy="7634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25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554" name="Object 2"/>
          <p:cNvGraphicFramePr>
            <a:graphicFrameLocks noChangeAspect="1"/>
          </p:cNvGraphicFramePr>
          <p:nvPr/>
        </p:nvGraphicFramePr>
        <p:xfrm>
          <a:off x="533399" y="609600"/>
          <a:ext cx="8171145" cy="5791200"/>
        </p:xfrm>
        <a:graphic>
          <a:graphicData uri="http://schemas.openxmlformats.org/presentationml/2006/ole">
            <mc:AlternateContent xmlns:mc="http://schemas.openxmlformats.org/markup-compatibility/2006">
              <mc:Choice xmlns:v="urn:schemas-microsoft-com:vml" Requires="v">
                <p:oleObj spid="_x0000_s55299" name="Document" r:id="rId3" imgW="9077400" imgH="8915400" progId="Word.Document.8">
                  <p:embed/>
                </p:oleObj>
              </mc:Choice>
              <mc:Fallback>
                <p:oleObj name="Document" r:id="rId3" imgW="9077400" imgH="8915400" progId="Word.Document.8">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399" y="609600"/>
                        <a:ext cx="8171145" cy="579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35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body" idx="1"/>
          </p:nvPr>
        </p:nvSpPr>
        <p:spPr>
          <a:xfrm>
            <a:off x="914400" y="990600"/>
            <a:ext cx="7772400" cy="4840287"/>
          </a:xfrm>
        </p:spPr>
        <p:txBody>
          <a:bodyPr/>
          <a:lstStyle/>
          <a:p>
            <a:pPr algn="just" eaLnBrk="1" hangingPunct="1">
              <a:lnSpc>
                <a:spcPct val="90000"/>
              </a:lnSpc>
            </a:pPr>
            <a:r>
              <a:rPr lang="en-US" sz="2800" b="1" dirty="0" smtClean="0">
                <a:solidFill>
                  <a:srgbClr val="002060"/>
                </a:solidFill>
              </a:rPr>
              <a:t>He introduced series of degrees in the treatment of chronic diseases.</a:t>
            </a:r>
          </a:p>
          <a:p>
            <a:pPr algn="just" eaLnBrk="1" hangingPunct="1">
              <a:lnSpc>
                <a:spcPct val="90000"/>
              </a:lnSpc>
            </a:pPr>
            <a:endParaRPr lang="en-US" sz="2800" b="1" dirty="0" smtClean="0">
              <a:solidFill>
                <a:srgbClr val="002060"/>
              </a:solidFill>
            </a:endParaRPr>
          </a:p>
          <a:p>
            <a:pPr algn="just" eaLnBrk="1" hangingPunct="1">
              <a:lnSpc>
                <a:spcPct val="90000"/>
              </a:lnSpc>
            </a:pPr>
            <a:r>
              <a:rPr lang="en-US" sz="2800" b="1" dirty="0" smtClean="0">
                <a:solidFill>
                  <a:srgbClr val="002060"/>
                </a:solidFill>
              </a:rPr>
              <a:t>He discovered that ,” as there are octaves of the musical tones, so there are octaves in the single substance through which severely it is possible to correspond with various places of the interior organism of the animal cells.”  This places correspond to the similar remedy in 30th, 200th, </a:t>
            </a:r>
            <a:r>
              <a:rPr lang="en-US" sz="2800" b="1" dirty="0" err="1" smtClean="0">
                <a:solidFill>
                  <a:srgbClr val="002060"/>
                </a:solidFill>
              </a:rPr>
              <a:t>1Mth</a:t>
            </a:r>
            <a:r>
              <a:rPr lang="en-US" sz="2800" b="1" dirty="0" smtClean="0">
                <a:solidFill>
                  <a:srgbClr val="002060"/>
                </a:solidFill>
              </a:rPr>
              <a:t>, </a:t>
            </a:r>
            <a:r>
              <a:rPr lang="en-US" sz="2800" b="1" dirty="0" err="1" smtClean="0">
                <a:solidFill>
                  <a:srgbClr val="002060"/>
                </a:solidFill>
              </a:rPr>
              <a:t>10Mth</a:t>
            </a:r>
            <a:r>
              <a:rPr lang="en-US" sz="2800" b="1" dirty="0" smtClean="0">
                <a:solidFill>
                  <a:srgbClr val="002060"/>
                </a:solidFill>
              </a:rPr>
              <a:t>, </a:t>
            </a:r>
            <a:r>
              <a:rPr lang="en-US" sz="2800" b="1" dirty="0" err="1" smtClean="0">
                <a:solidFill>
                  <a:srgbClr val="002060"/>
                </a:solidFill>
              </a:rPr>
              <a:t>50Mth</a:t>
            </a:r>
            <a:r>
              <a:rPr lang="en-US" sz="2800" b="1" dirty="0" smtClean="0">
                <a:solidFill>
                  <a:srgbClr val="002060"/>
                </a:solidFill>
              </a:rPr>
              <a:t>, </a:t>
            </a:r>
            <a:r>
              <a:rPr lang="en-US" sz="2800" b="1" dirty="0" err="1" smtClean="0">
                <a:solidFill>
                  <a:srgbClr val="002060"/>
                </a:solidFill>
              </a:rPr>
              <a:t>CMth</a:t>
            </a:r>
            <a:r>
              <a:rPr lang="en-US" sz="2800" b="1" dirty="0" smtClean="0">
                <a:solidFill>
                  <a:srgbClr val="002060"/>
                </a:solidFill>
              </a:rPr>
              <a:t>, </a:t>
            </a:r>
            <a:r>
              <a:rPr lang="en-US" sz="2800" b="1" dirty="0" err="1" smtClean="0">
                <a:solidFill>
                  <a:srgbClr val="002060"/>
                </a:solidFill>
              </a:rPr>
              <a:t>DMth</a:t>
            </a:r>
            <a:r>
              <a:rPr lang="en-US" sz="2800" b="1" dirty="0" smtClean="0">
                <a:solidFill>
                  <a:srgbClr val="002060"/>
                </a:solidFill>
              </a:rPr>
              <a:t>, and </a:t>
            </a:r>
            <a:r>
              <a:rPr lang="en-US" sz="2800" b="1" dirty="0" err="1" smtClean="0">
                <a:solidFill>
                  <a:srgbClr val="002060"/>
                </a:solidFill>
              </a:rPr>
              <a:t>MMth</a:t>
            </a:r>
            <a:r>
              <a:rPr lang="en-US" sz="2800" b="1" dirty="0" smtClean="0">
                <a:solidFill>
                  <a:srgbClr val="002060"/>
                </a:solidFill>
              </a:rPr>
              <a:t> potencies.</a:t>
            </a:r>
            <a:r>
              <a:rPr lang="en-US" sz="2800" dirty="0" smtClean="0">
                <a:solidFill>
                  <a:srgbClr val="002060"/>
                </a:solidFill>
              </a:rPr>
              <a:t> </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578" name="Object 2"/>
          <p:cNvGraphicFramePr>
            <a:graphicFrameLocks noChangeAspect="1"/>
          </p:cNvGraphicFramePr>
          <p:nvPr/>
        </p:nvGraphicFramePr>
        <p:xfrm>
          <a:off x="457200" y="602876"/>
          <a:ext cx="7924800" cy="5569324"/>
        </p:xfrm>
        <a:graphic>
          <a:graphicData uri="http://schemas.openxmlformats.org/presentationml/2006/ole">
            <mc:AlternateContent xmlns:mc="http://schemas.openxmlformats.org/markup-compatibility/2006">
              <mc:Choice xmlns:v="urn:schemas-microsoft-com:vml" Requires="v">
                <p:oleObj spid="_x0000_s56323" name="Document" r:id="rId3" imgW="8420040" imgH="6362640" progId="Word.Document.8">
                  <p:embed/>
                </p:oleObj>
              </mc:Choice>
              <mc:Fallback>
                <p:oleObj name="Document" r:id="rId3" imgW="8420040" imgH="6362640" progId="Word.Document.8">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602876"/>
                        <a:ext cx="7924800" cy="5569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iterate type="lt">
                                    <p:tmAbs val="75"/>
                                  </p:iterate>
                                  <p:childTnLst>
                                    <p:set>
                                      <p:cBhvr>
                                        <p:cTn id="6" dur="1" fill="hold">
                                          <p:stCondLst>
                                            <p:cond delay="74"/>
                                          </p:stCondLst>
                                        </p:cTn>
                                        <p:tgtEl>
                                          <p:spTgt spid="245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602" name="Object 2"/>
          <p:cNvGraphicFramePr>
            <a:graphicFrameLocks noChangeAspect="1"/>
          </p:cNvGraphicFramePr>
          <p:nvPr/>
        </p:nvGraphicFramePr>
        <p:xfrm>
          <a:off x="685800" y="533401"/>
          <a:ext cx="7908130" cy="5715000"/>
        </p:xfrm>
        <a:graphic>
          <a:graphicData uri="http://schemas.openxmlformats.org/presentationml/2006/ole">
            <mc:AlternateContent xmlns:mc="http://schemas.openxmlformats.org/markup-compatibility/2006">
              <mc:Choice xmlns:v="urn:schemas-microsoft-com:vml" Requires="v">
                <p:oleObj spid="_x0000_s57347" name="Document" r:id="rId3" imgW="8610480" imgH="6724080" progId="Word.Document.8">
                  <p:embed/>
                </p:oleObj>
              </mc:Choice>
              <mc:Fallback>
                <p:oleObj name="Document" r:id="rId3" imgW="8610480" imgH="6724080" progId="Word.Document.8">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533401"/>
                        <a:ext cx="7908130" cy="571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25602"/>
                                        </p:tgtEl>
                                        <p:attrNameLst>
                                          <p:attrName>style.visibility</p:attrName>
                                        </p:attrNameLst>
                                      </p:cBhvr>
                                      <p:to>
                                        <p:strVal val="visible"/>
                                      </p:to>
                                    </p:set>
                                    <p:anim calcmode="lin" valueType="num">
                                      <p:cBhvr additive="base">
                                        <p:cTn id="7" dur="5000" fill="hold"/>
                                        <p:tgtEl>
                                          <p:spTgt spid="25602"/>
                                        </p:tgtEl>
                                        <p:attrNameLst>
                                          <p:attrName>ppt_x</p:attrName>
                                        </p:attrNameLst>
                                      </p:cBhvr>
                                      <p:tavLst>
                                        <p:tav tm="0">
                                          <p:val>
                                            <p:strVal val="#ppt_x"/>
                                          </p:val>
                                        </p:tav>
                                        <p:tav tm="100000">
                                          <p:val>
                                            <p:strVal val="#ppt_x"/>
                                          </p:val>
                                        </p:tav>
                                      </p:tavLst>
                                    </p:anim>
                                    <p:anim calcmode="lin" valueType="num">
                                      <p:cBhvr additive="base">
                                        <p:cTn id="8" dur="5000" fill="hold"/>
                                        <p:tgtEl>
                                          <p:spTgt spid="2560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626" name="Object 2"/>
          <p:cNvGraphicFramePr>
            <a:graphicFrameLocks noChangeAspect="1"/>
          </p:cNvGraphicFramePr>
          <p:nvPr/>
        </p:nvGraphicFramePr>
        <p:xfrm>
          <a:off x="533400" y="533400"/>
          <a:ext cx="7924800" cy="6046967"/>
        </p:xfrm>
        <a:graphic>
          <a:graphicData uri="http://schemas.openxmlformats.org/presentationml/2006/ole">
            <mc:AlternateContent xmlns:mc="http://schemas.openxmlformats.org/markup-compatibility/2006">
              <mc:Choice xmlns:v="urn:schemas-microsoft-com:vml" Requires="v">
                <p:oleObj spid="_x0000_s58371" name="Document" r:id="rId3" imgW="8772480" imgH="6686640" progId="Word.Document.8">
                  <p:embed/>
                </p:oleObj>
              </mc:Choice>
              <mc:Fallback>
                <p:oleObj name="Document" r:id="rId3" imgW="8772480" imgH="6686640" progId="Word.Document.8">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533400"/>
                        <a:ext cx="7924800" cy="6046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66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650" name="Object 2"/>
          <p:cNvGraphicFramePr>
            <a:graphicFrameLocks noChangeAspect="1"/>
          </p:cNvGraphicFramePr>
          <p:nvPr/>
        </p:nvGraphicFramePr>
        <p:xfrm>
          <a:off x="590550" y="704850"/>
          <a:ext cx="7828733" cy="5391150"/>
        </p:xfrm>
        <a:graphic>
          <a:graphicData uri="http://schemas.openxmlformats.org/presentationml/2006/ole">
            <mc:AlternateContent xmlns:mc="http://schemas.openxmlformats.org/markup-compatibility/2006">
              <mc:Choice xmlns:v="urn:schemas-microsoft-com:vml" Requires="v">
                <p:oleObj spid="_x0000_s59395" name="Document" r:id="rId3" imgW="8391600" imgH="5791320" progId="Word.Document.8">
                  <p:embed/>
                </p:oleObj>
              </mc:Choice>
              <mc:Fallback>
                <p:oleObj name="Document" r:id="rId3" imgW="8391600" imgH="5791320" progId="Word.Document.8">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0550" y="704850"/>
                        <a:ext cx="7828733" cy="539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nodeType="clickEffect">
                                  <p:stCondLst>
                                    <p:cond delay="0"/>
                                  </p:stCondLst>
                                  <p:childTnLst>
                                    <p:set>
                                      <p:cBhvr>
                                        <p:cTn id="6" dur="1" fill="hold">
                                          <p:stCondLst>
                                            <p:cond delay="0"/>
                                          </p:stCondLst>
                                        </p:cTn>
                                        <p:tgtEl>
                                          <p:spTgt spid="27650"/>
                                        </p:tgtEl>
                                        <p:attrNameLst>
                                          <p:attrName>style.visibility</p:attrName>
                                        </p:attrNameLst>
                                      </p:cBhvr>
                                      <p:to>
                                        <p:strVal val="visible"/>
                                      </p:to>
                                    </p:set>
                                    <p:anim calcmode="lin" valueType="num">
                                      <p:cBhvr>
                                        <p:cTn id="7" dur="5000" fill="hold"/>
                                        <p:tgtEl>
                                          <p:spTgt spid="27650"/>
                                        </p:tgtEl>
                                        <p:attrNameLst>
                                          <p:attrName>ppt_w</p:attrName>
                                        </p:attrNameLst>
                                      </p:cBhvr>
                                      <p:tavLst>
                                        <p:tav tm="0" fmla="#ppt_w*sin(2.5*pi*$)">
                                          <p:val>
                                            <p:fltVal val="0"/>
                                          </p:val>
                                        </p:tav>
                                        <p:tav tm="100000">
                                          <p:val>
                                            <p:fltVal val="1"/>
                                          </p:val>
                                        </p:tav>
                                      </p:tavLst>
                                    </p:anim>
                                    <p:anim calcmode="lin" valueType="num">
                                      <p:cBhvr>
                                        <p:cTn id="8" dur="5000" fill="hold"/>
                                        <p:tgtEl>
                                          <p:spTgt spid="2765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674" name="Object 2"/>
          <p:cNvGraphicFramePr>
            <a:graphicFrameLocks noChangeAspect="1"/>
          </p:cNvGraphicFramePr>
          <p:nvPr/>
        </p:nvGraphicFramePr>
        <p:xfrm>
          <a:off x="693739" y="738189"/>
          <a:ext cx="7459662" cy="5394704"/>
        </p:xfrm>
        <a:graphic>
          <a:graphicData uri="http://schemas.openxmlformats.org/presentationml/2006/ole">
            <mc:AlternateContent xmlns:mc="http://schemas.openxmlformats.org/markup-compatibility/2006">
              <mc:Choice xmlns:v="urn:schemas-microsoft-com:vml" Requires="v">
                <p:oleObj spid="_x0000_s60419" name="Document" r:id="rId3" imgW="8213161" imgH="5939891" progId="Word.Document.8">
                  <p:embed/>
                </p:oleObj>
              </mc:Choice>
              <mc:Fallback>
                <p:oleObj name="Document" r:id="rId3" imgW="8213161" imgH="5939891" progId="Word.Document.8">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3739" y="738189"/>
                        <a:ext cx="7459662" cy="53947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8674"/>
                                        </p:tgtEl>
                                        <p:attrNameLst>
                                          <p:attrName>style.visibility</p:attrName>
                                        </p:attrNameLst>
                                      </p:cBhvr>
                                      <p:to>
                                        <p:strVal val="visible"/>
                                      </p:to>
                                    </p:set>
                                    <p:animEffect transition="in" filter="dissolve">
                                      <p:cBhvr>
                                        <p:cTn id="7" dur="500"/>
                                        <p:tgtEl>
                                          <p:spTgt spid="286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698" name="Object 2"/>
          <p:cNvGraphicFramePr>
            <a:graphicFrameLocks noChangeAspect="1"/>
          </p:cNvGraphicFramePr>
          <p:nvPr/>
        </p:nvGraphicFramePr>
        <p:xfrm>
          <a:off x="762000" y="533400"/>
          <a:ext cx="7591192" cy="5557837"/>
        </p:xfrm>
        <a:graphic>
          <a:graphicData uri="http://schemas.openxmlformats.org/presentationml/2006/ole">
            <mc:AlternateContent xmlns:mc="http://schemas.openxmlformats.org/markup-compatibility/2006">
              <mc:Choice xmlns:v="urn:schemas-microsoft-com:vml" Requires="v">
                <p:oleObj spid="_x0000_s61443" name="Document" r:id="rId3" imgW="8094287" imgH="5930196" progId="Word.Document.8">
                  <p:embed/>
                </p:oleObj>
              </mc:Choice>
              <mc:Fallback>
                <p:oleObj name="Document" r:id="rId3" imgW="8094287" imgH="5930196" progId="Word.Document.8">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533400"/>
                        <a:ext cx="7591192" cy="5557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96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6" name="Text Box 4"/>
          <p:cNvSpPr txBox="1">
            <a:spLocks noChangeArrowheads="1"/>
          </p:cNvSpPr>
          <p:nvPr/>
        </p:nvSpPr>
        <p:spPr bwMode="auto">
          <a:xfrm>
            <a:off x="228600" y="304800"/>
            <a:ext cx="8610600" cy="4893647"/>
          </a:xfrm>
          <a:prstGeom prst="rect">
            <a:avLst/>
          </a:prstGeom>
          <a:noFill/>
          <a:ln w="9525">
            <a:noFill/>
            <a:miter lim="800000"/>
            <a:headEnd/>
            <a:tailEnd/>
          </a:ln>
        </p:spPr>
        <p:txBody>
          <a:bodyPr>
            <a:spAutoFit/>
          </a:bodyPr>
          <a:lstStyle/>
          <a:p>
            <a:pPr marL="457200" indent="-457200" algn="just">
              <a:spcBef>
                <a:spcPct val="50000"/>
              </a:spcBef>
            </a:pPr>
            <a:r>
              <a:rPr lang="en-US" sz="3200" b="1" dirty="0">
                <a:solidFill>
                  <a:srgbClr val="FF0000"/>
                </a:solidFill>
              </a:rPr>
              <a:t>SPECIAL FEATURES OF THE REPERTORY</a:t>
            </a:r>
          </a:p>
          <a:p>
            <a:pPr marL="457200" indent="-457200" algn="just">
              <a:spcBef>
                <a:spcPct val="50000"/>
              </a:spcBef>
              <a:buFontTx/>
              <a:buAutoNum type="arabicPeriod"/>
            </a:pPr>
            <a:r>
              <a:rPr lang="en-US" sz="2800" b="1" dirty="0"/>
              <a:t>Kent’s repertory is based on the philosophy of general to particulars and it follows this principle in arrangement too, thus making it easier to search the rubrics.</a:t>
            </a:r>
          </a:p>
          <a:p>
            <a:pPr marL="457200" indent="-457200" algn="just">
              <a:spcBef>
                <a:spcPct val="50000"/>
              </a:spcBef>
              <a:buFontTx/>
              <a:buAutoNum type="arabicPeriod"/>
            </a:pPr>
            <a:r>
              <a:rPr lang="en-US" sz="2800" b="1" dirty="0"/>
              <a:t>It contains 648 medicines in the Index (some study opines that only 591 medicines are used) which is more than the other two repertories in use, i.e. </a:t>
            </a:r>
            <a:r>
              <a:rPr lang="en-US" sz="2800" b="1" i="1" dirty="0">
                <a:solidFill>
                  <a:schemeClr val="accent2"/>
                </a:solidFill>
              </a:rPr>
              <a:t>Therapeutic Pocket Book</a:t>
            </a:r>
            <a:r>
              <a:rPr lang="en-US" sz="2800" b="1" dirty="0">
                <a:solidFill>
                  <a:schemeClr val="accent2"/>
                </a:solidFill>
              </a:rPr>
              <a:t> and </a:t>
            </a:r>
            <a:r>
              <a:rPr lang="en-US" sz="2800" b="1" i="1" dirty="0" err="1">
                <a:solidFill>
                  <a:schemeClr val="accent2"/>
                </a:solidFill>
              </a:rPr>
              <a:t>Boger’s</a:t>
            </a:r>
            <a:r>
              <a:rPr lang="en-US" sz="2800" b="1" i="1" dirty="0">
                <a:solidFill>
                  <a:schemeClr val="accent2"/>
                </a:solidFill>
              </a:rPr>
              <a:t> Repertory</a:t>
            </a:r>
            <a:r>
              <a:rPr lang="en-US" sz="2800" b="1" dirty="0">
                <a:solidFill>
                  <a:schemeClr val="accent2"/>
                </a:solidFill>
              </a:rPr>
              <a:t>.</a:t>
            </a:r>
            <a:r>
              <a:rPr lang="en-US" sz="2800" b="1" dirty="0"/>
              <a:t> As per Dr. R.P. Patel the No. of medicines come to 657</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05476">
                                            <p:txEl>
                                              <p:pRg st="0" end="0"/>
                                            </p:txEl>
                                          </p:spTgt>
                                        </p:tgtEl>
                                        <p:attrNameLst>
                                          <p:attrName>style.visibility</p:attrName>
                                        </p:attrNameLst>
                                      </p:cBhvr>
                                      <p:to>
                                        <p:strVal val="visible"/>
                                      </p:to>
                                    </p:set>
                                    <p:animEffect transition="in" filter="checkerboard(across)">
                                      <p:cBhvr>
                                        <p:cTn id="7" dur="500"/>
                                        <p:tgtEl>
                                          <p:spTgt spid="10547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05476">
                                            <p:txEl>
                                              <p:pRg st="1" end="1"/>
                                            </p:txEl>
                                          </p:spTgt>
                                        </p:tgtEl>
                                        <p:attrNameLst>
                                          <p:attrName>style.visibility</p:attrName>
                                        </p:attrNameLst>
                                      </p:cBhvr>
                                      <p:to>
                                        <p:strVal val="visible"/>
                                      </p:to>
                                    </p:set>
                                    <p:animEffect transition="in" filter="checkerboard(across)">
                                      <p:cBhvr>
                                        <p:cTn id="12" dur="500"/>
                                        <p:tgtEl>
                                          <p:spTgt spid="10547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05476">
                                            <p:txEl>
                                              <p:pRg st="2" end="2"/>
                                            </p:txEl>
                                          </p:spTgt>
                                        </p:tgtEl>
                                        <p:attrNameLst>
                                          <p:attrName>style.visibility</p:attrName>
                                        </p:attrNameLst>
                                      </p:cBhvr>
                                      <p:to>
                                        <p:strVal val="visible"/>
                                      </p:to>
                                    </p:set>
                                    <p:animEffect transition="in" filter="checkerboard(across)">
                                      <p:cBhvr>
                                        <p:cTn id="17" dur="500"/>
                                        <p:tgtEl>
                                          <p:spTgt spid="10547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500" name="Text Box 4"/>
          <p:cNvSpPr txBox="1">
            <a:spLocks noChangeArrowheads="1"/>
          </p:cNvSpPr>
          <p:nvPr/>
        </p:nvSpPr>
        <p:spPr bwMode="auto">
          <a:xfrm>
            <a:off x="228600" y="533400"/>
            <a:ext cx="8610600" cy="6124754"/>
          </a:xfrm>
          <a:prstGeom prst="rect">
            <a:avLst/>
          </a:prstGeom>
          <a:noFill/>
          <a:ln w="9525">
            <a:noFill/>
            <a:miter lim="800000"/>
            <a:headEnd/>
            <a:tailEnd/>
          </a:ln>
        </p:spPr>
        <p:txBody>
          <a:bodyPr wrap="square">
            <a:spAutoFit/>
          </a:bodyPr>
          <a:lstStyle/>
          <a:p>
            <a:pPr marL="457200" indent="-457200" algn="just">
              <a:spcBef>
                <a:spcPct val="50000"/>
              </a:spcBef>
              <a:buFontTx/>
              <a:buAutoNum type="arabicPeriod" startAt="3"/>
            </a:pPr>
            <a:r>
              <a:rPr lang="en-US" sz="2800" b="1" dirty="0"/>
              <a:t>It has three gradations of medicines – 3,2,1 which is more practical unlike five gradations of Boenninghausen and </a:t>
            </a:r>
            <a:r>
              <a:rPr lang="en-US" sz="2800" b="1" dirty="0" err="1"/>
              <a:t>Boger</a:t>
            </a:r>
            <a:r>
              <a:rPr lang="en-US" sz="2800" b="1" dirty="0"/>
              <a:t>.</a:t>
            </a:r>
          </a:p>
          <a:p>
            <a:pPr marL="457200" indent="-457200" algn="just">
              <a:spcBef>
                <a:spcPct val="50000"/>
              </a:spcBef>
              <a:buFontTx/>
              <a:buAutoNum type="arabicPeriod" startAt="3"/>
            </a:pPr>
            <a:r>
              <a:rPr lang="en-US" sz="2800" b="1" dirty="0"/>
              <a:t>Mind section contains many rubrics and sub-rubrics. It also contains qualified symptoms, which are very helpful in </a:t>
            </a:r>
            <a:r>
              <a:rPr lang="en-US" sz="2800" b="1" dirty="0" err="1"/>
              <a:t>repertorization</a:t>
            </a:r>
            <a:r>
              <a:rPr lang="en-US" sz="2800" b="1" dirty="0"/>
              <a:t>.</a:t>
            </a:r>
          </a:p>
          <a:p>
            <a:pPr marL="457200" indent="-457200" algn="just">
              <a:spcBef>
                <a:spcPct val="50000"/>
              </a:spcBef>
              <a:buFontTx/>
              <a:buAutoNum type="arabicPeriod" startAt="3"/>
            </a:pPr>
            <a:r>
              <a:rPr lang="en-US" sz="2800" b="1" dirty="0"/>
              <a:t>Generalities section is large and elaborate and it contains many rubrics on general modalities and some rubrics on clinical conditions. Many rubrics which appear as particular under proper anatomical sections or more headings may also appear in this section, if they refer to the general conditions, e.g., modalities related to perspiration, menses, food, etc.</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106500">
                                            <p:txEl>
                                              <p:pRg st="0" end="0"/>
                                            </p:txEl>
                                          </p:spTgt>
                                        </p:tgtEl>
                                        <p:attrNameLst>
                                          <p:attrName>style.visibility</p:attrName>
                                        </p:attrNameLst>
                                      </p:cBhvr>
                                      <p:to>
                                        <p:strVal val="visible"/>
                                      </p:to>
                                    </p:set>
                                    <p:anim calcmode="lin" valueType="num">
                                      <p:cBhvr>
                                        <p:cTn id="7" dur="1000" fill="hold"/>
                                        <p:tgtEl>
                                          <p:spTgt spid="106500">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06500">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06500">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106500">
                                            <p:txEl>
                                              <p:pRg st="1" end="1"/>
                                            </p:txEl>
                                          </p:spTgt>
                                        </p:tgtEl>
                                        <p:attrNameLst>
                                          <p:attrName>style.visibility</p:attrName>
                                        </p:attrNameLst>
                                      </p:cBhvr>
                                      <p:to>
                                        <p:strVal val="visible"/>
                                      </p:to>
                                    </p:set>
                                    <p:anim calcmode="lin" valueType="num">
                                      <p:cBhvr>
                                        <p:cTn id="14" dur="1000" fill="hold"/>
                                        <p:tgtEl>
                                          <p:spTgt spid="106500">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106500">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106500">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106500">
                                            <p:txEl>
                                              <p:pRg st="2" end="2"/>
                                            </p:txEl>
                                          </p:spTgt>
                                        </p:tgtEl>
                                        <p:attrNameLst>
                                          <p:attrName>style.visibility</p:attrName>
                                        </p:attrNameLst>
                                      </p:cBhvr>
                                      <p:to>
                                        <p:strVal val="visible"/>
                                      </p:to>
                                    </p:set>
                                    <p:anim calcmode="lin" valueType="num">
                                      <p:cBhvr>
                                        <p:cTn id="21" dur="1000" fill="hold"/>
                                        <p:tgtEl>
                                          <p:spTgt spid="106500">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106500">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10650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4" name="Text Box 4"/>
          <p:cNvSpPr txBox="1">
            <a:spLocks noChangeArrowheads="1"/>
          </p:cNvSpPr>
          <p:nvPr/>
        </p:nvSpPr>
        <p:spPr bwMode="auto">
          <a:xfrm>
            <a:off x="457200" y="381000"/>
            <a:ext cx="8305800" cy="4819781"/>
          </a:xfrm>
          <a:prstGeom prst="rect">
            <a:avLst/>
          </a:prstGeom>
          <a:noFill/>
          <a:ln w="9525">
            <a:noFill/>
            <a:miter lim="800000"/>
            <a:headEnd/>
            <a:tailEnd/>
          </a:ln>
        </p:spPr>
        <p:txBody>
          <a:bodyPr wrap="square">
            <a:spAutoFit/>
          </a:bodyPr>
          <a:lstStyle/>
          <a:p>
            <a:pPr marL="457200" indent="-457200" algn="just">
              <a:spcBef>
                <a:spcPct val="50000"/>
              </a:spcBef>
            </a:pPr>
            <a:r>
              <a:rPr lang="en-US" sz="2400" dirty="0"/>
              <a:t>6</a:t>
            </a:r>
            <a:r>
              <a:rPr lang="en-US" sz="2400" b="1" dirty="0"/>
              <a:t>. It contains most of the symptoms related to parts as well as generals, thus one who uses this repertory rarely needs to refer to other repertories.</a:t>
            </a:r>
          </a:p>
          <a:p>
            <a:pPr marL="457200" indent="-457200" algn="just">
              <a:spcBef>
                <a:spcPct val="50000"/>
              </a:spcBef>
            </a:pPr>
            <a:r>
              <a:rPr lang="en-US" sz="2400" b="1" dirty="0"/>
              <a:t>7. Sub-rubrics are placed alphabetically according to the arrangement. Sub-rubrics are also given relating to children, which is helpful in narrowing the field of choice.</a:t>
            </a:r>
          </a:p>
          <a:p>
            <a:pPr marL="457200" indent="-457200" algn="just">
              <a:spcBef>
                <a:spcPct val="5000"/>
              </a:spcBef>
            </a:pPr>
            <a:r>
              <a:rPr lang="en-US" sz="2400" b="1" dirty="0"/>
              <a:t>	For example:</a:t>
            </a:r>
          </a:p>
          <a:p>
            <a:pPr marL="457200" indent="-457200" algn="just">
              <a:spcBef>
                <a:spcPct val="5000"/>
              </a:spcBef>
            </a:pPr>
            <a:r>
              <a:rPr lang="en-US" sz="2400" b="1" dirty="0"/>
              <a:t>	Irritability			-	Children in</a:t>
            </a:r>
          </a:p>
          <a:p>
            <a:pPr marL="457200" indent="-457200" algn="just">
              <a:spcBef>
                <a:spcPct val="5000"/>
              </a:spcBef>
            </a:pPr>
            <a:r>
              <a:rPr lang="en-US" sz="2400" b="1" dirty="0"/>
              <a:t>	Restlessness			-	Children in</a:t>
            </a:r>
          </a:p>
          <a:p>
            <a:pPr marL="457200" indent="-457200" algn="just">
              <a:spcBef>
                <a:spcPct val="5000"/>
              </a:spcBef>
            </a:pPr>
            <a:r>
              <a:rPr lang="en-US" sz="2400" b="1" dirty="0"/>
              <a:t>	Sadness				-	Children in</a:t>
            </a:r>
          </a:p>
          <a:p>
            <a:pPr marL="457200" indent="-457200" algn="just">
              <a:spcBef>
                <a:spcPct val="5000"/>
              </a:spcBef>
            </a:pPr>
            <a:r>
              <a:rPr lang="en-US" sz="2400" b="1" dirty="0"/>
              <a:t>	Respiration, asthmatic	-	Children in</a:t>
            </a:r>
          </a:p>
          <a:p>
            <a:pPr marL="457200" indent="-457200" algn="just">
              <a:spcBef>
                <a:spcPct val="5000"/>
              </a:spcBef>
            </a:pPr>
            <a:r>
              <a:rPr lang="en-US" sz="2400" b="1" dirty="0"/>
              <a:t>	Convulsion			-	Children in 	</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07524">
                                            <p:txEl>
                                              <p:pRg st="0" end="0"/>
                                            </p:txEl>
                                          </p:spTgt>
                                        </p:tgtEl>
                                        <p:attrNameLst>
                                          <p:attrName>style.visibility</p:attrName>
                                        </p:attrNameLst>
                                      </p:cBhvr>
                                      <p:to>
                                        <p:strVal val="visible"/>
                                      </p:to>
                                    </p:set>
                                    <p:animEffect transition="in" filter="box(in)">
                                      <p:cBhvr>
                                        <p:cTn id="7" dur="500"/>
                                        <p:tgtEl>
                                          <p:spTgt spid="10752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07524">
                                            <p:txEl>
                                              <p:pRg st="1" end="1"/>
                                            </p:txEl>
                                          </p:spTgt>
                                        </p:tgtEl>
                                        <p:attrNameLst>
                                          <p:attrName>style.visibility</p:attrName>
                                        </p:attrNameLst>
                                      </p:cBhvr>
                                      <p:to>
                                        <p:strVal val="visible"/>
                                      </p:to>
                                    </p:set>
                                    <p:animEffect transition="in" filter="box(in)">
                                      <p:cBhvr>
                                        <p:cTn id="12" dur="500"/>
                                        <p:tgtEl>
                                          <p:spTgt spid="10752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07524">
                                            <p:txEl>
                                              <p:pRg st="2" end="2"/>
                                            </p:txEl>
                                          </p:spTgt>
                                        </p:tgtEl>
                                        <p:attrNameLst>
                                          <p:attrName>style.visibility</p:attrName>
                                        </p:attrNameLst>
                                      </p:cBhvr>
                                      <p:to>
                                        <p:strVal val="visible"/>
                                      </p:to>
                                    </p:set>
                                    <p:animEffect transition="in" filter="box(in)">
                                      <p:cBhvr>
                                        <p:cTn id="17" dur="500"/>
                                        <p:tgtEl>
                                          <p:spTgt spid="10752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107524">
                                            <p:txEl>
                                              <p:pRg st="3" end="3"/>
                                            </p:txEl>
                                          </p:spTgt>
                                        </p:tgtEl>
                                        <p:attrNameLst>
                                          <p:attrName>style.visibility</p:attrName>
                                        </p:attrNameLst>
                                      </p:cBhvr>
                                      <p:to>
                                        <p:strVal val="visible"/>
                                      </p:to>
                                    </p:set>
                                    <p:animEffect transition="in" filter="slide(fromBottom)">
                                      <p:cBhvr>
                                        <p:cTn id="22" dur="500"/>
                                        <p:tgtEl>
                                          <p:spTgt spid="10752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107524">
                                            <p:txEl>
                                              <p:pRg st="4" end="4"/>
                                            </p:txEl>
                                          </p:spTgt>
                                        </p:tgtEl>
                                        <p:attrNameLst>
                                          <p:attrName>style.visibility</p:attrName>
                                        </p:attrNameLst>
                                      </p:cBhvr>
                                      <p:to>
                                        <p:strVal val="visible"/>
                                      </p:to>
                                    </p:set>
                                    <p:animEffect transition="in" filter="slide(fromBottom)">
                                      <p:cBhvr>
                                        <p:cTn id="27" dur="500"/>
                                        <p:tgtEl>
                                          <p:spTgt spid="10752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nodeType="clickEffect">
                                  <p:stCondLst>
                                    <p:cond delay="0"/>
                                  </p:stCondLst>
                                  <p:childTnLst>
                                    <p:set>
                                      <p:cBhvr>
                                        <p:cTn id="31" dur="1" fill="hold">
                                          <p:stCondLst>
                                            <p:cond delay="0"/>
                                          </p:stCondLst>
                                        </p:cTn>
                                        <p:tgtEl>
                                          <p:spTgt spid="107524">
                                            <p:txEl>
                                              <p:pRg st="5" end="5"/>
                                            </p:txEl>
                                          </p:spTgt>
                                        </p:tgtEl>
                                        <p:attrNameLst>
                                          <p:attrName>style.visibility</p:attrName>
                                        </p:attrNameLst>
                                      </p:cBhvr>
                                      <p:to>
                                        <p:strVal val="visible"/>
                                      </p:to>
                                    </p:set>
                                    <p:animEffect transition="in" filter="slide(fromBottom)">
                                      <p:cBhvr>
                                        <p:cTn id="32" dur="500"/>
                                        <p:tgtEl>
                                          <p:spTgt spid="10752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nodeType="clickEffect">
                                  <p:stCondLst>
                                    <p:cond delay="0"/>
                                  </p:stCondLst>
                                  <p:childTnLst>
                                    <p:set>
                                      <p:cBhvr>
                                        <p:cTn id="36" dur="1" fill="hold">
                                          <p:stCondLst>
                                            <p:cond delay="0"/>
                                          </p:stCondLst>
                                        </p:cTn>
                                        <p:tgtEl>
                                          <p:spTgt spid="107524">
                                            <p:txEl>
                                              <p:pRg st="6" end="6"/>
                                            </p:txEl>
                                          </p:spTgt>
                                        </p:tgtEl>
                                        <p:attrNameLst>
                                          <p:attrName>style.visibility</p:attrName>
                                        </p:attrNameLst>
                                      </p:cBhvr>
                                      <p:to>
                                        <p:strVal val="visible"/>
                                      </p:to>
                                    </p:set>
                                    <p:animEffect transition="in" filter="slide(fromBottom)">
                                      <p:cBhvr>
                                        <p:cTn id="37" dur="500"/>
                                        <p:tgtEl>
                                          <p:spTgt spid="10752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nodeType="clickEffect">
                                  <p:stCondLst>
                                    <p:cond delay="0"/>
                                  </p:stCondLst>
                                  <p:childTnLst>
                                    <p:set>
                                      <p:cBhvr>
                                        <p:cTn id="41" dur="1" fill="hold">
                                          <p:stCondLst>
                                            <p:cond delay="0"/>
                                          </p:stCondLst>
                                        </p:cTn>
                                        <p:tgtEl>
                                          <p:spTgt spid="107524">
                                            <p:txEl>
                                              <p:pRg st="7" end="7"/>
                                            </p:txEl>
                                          </p:spTgt>
                                        </p:tgtEl>
                                        <p:attrNameLst>
                                          <p:attrName>style.visibility</p:attrName>
                                        </p:attrNameLst>
                                      </p:cBhvr>
                                      <p:to>
                                        <p:strVal val="visible"/>
                                      </p:to>
                                    </p:set>
                                    <p:animEffect transition="in" filter="slide(fromBottom)">
                                      <p:cBhvr>
                                        <p:cTn id="42" dur="500"/>
                                        <p:tgtEl>
                                          <p:spTgt spid="10752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8" name="Text Box 4"/>
          <p:cNvSpPr txBox="1">
            <a:spLocks noChangeArrowheads="1"/>
          </p:cNvSpPr>
          <p:nvPr/>
        </p:nvSpPr>
        <p:spPr bwMode="auto">
          <a:xfrm>
            <a:off x="304800" y="381000"/>
            <a:ext cx="8534400" cy="4549835"/>
          </a:xfrm>
          <a:prstGeom prst="rect">
            <a:avLst/>
          </a:prstGeom>
          <a:noFill/>
          <a:ln w="9525">
            <a:noFill/>
            <a:miter lim="800000"/>
            <a:headEnd/>
            <a:tailEnd/>
          </a:ln>
        </p:spPr>
        <p:txBody>
          <a:bodyPr>
            <a:spAutoFit/>
          </a:bodyPr>
          <a:lstStyle/>
          <a:p>
            <a:pPr marL="457200" indent="-457200" algn="just">
              <a:lnSpc>
                <a:spcPct val="150000"/>
              </a:lnSpc>
              <a:spcBef>
                <a:spcPct val="50000"/>
              </a:spcBef>
            </a:pPr>
            <a:r>
              <a:rPr lang="en-US" sz="2800" b="1" dirty="0"/>
              <a:t>8. Cross-references have been inserted wherever Kent thought they would be needed especially in Mind section. He writes, “Many busy men will find groups of remedies under headings different from the one they would naturally look for. If a cross-reference be made at the time, it would always help to find that rubric in the future”.</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nodeType="clickEffect">
                                  <p:stCondLst>
                                    <p:cond delay="0"/>
                                  </p:stCondLst>
                                  <p:childTnLst>
                                    <p:set>
                                      <p:cBhvr>
                                        <p:cTn id="6" dur="1" fill="hold">
                                          <p:stCondLst>
                                            <p:cond delay="0"/>
                                          </p:stCondLst>
                                        </p:cTn>
                                        <p:tgtEl>
                                          <p:spTgt spid="108548">
                                            <p:txEl>
                                              <p:pRg st="0" end="0"/>
                                            </p:txEl>
                                          </p:spTgt>
                                        </p:tgtEl>
                                        <p:attrNameLst>
                                          <p:attrName>style.visibility</p:attrName>
                                        </p:attrNameLst>
                                      </p:cBhvr>
                                      <p:to>
                                        <p:strVal val="visible"/>
                                      </p:to>
                                    </p:set>
                                    <p:animEffect transition="in" filter="barn(inHorizontal)">
                                      <p:cBhvr>
                                        <p:cTn id="7" dur="500"/>
                                        <p:tgtEl>
                                          <p:spTgt spid="10854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81000" y="609600"/>
            <a:ext cx="8229600" cy="1143000"/>
          </a:xfrm>
        </p:spPr>
        <p:txBody>
          <a:bodyPr/>
          <a:lstStyle/>
          <a:p>
            <a:pPr algn="ctr" eaLnBrk="1" hangingPunct="1"/>
            <a:r>
              <a:rPr lang="en-US" b="1" dirty="0" smtClean="0"/>
              <a:t>About the Author</a:t>
            </a:r>
          </a:p>
        </p:txBody>
      </p:sp>
      <p:sp>
        <p:nvSpPr>
          <p:cNvPr id="5123" name="Rectangle 3"/>
          <p:cNvSpPr>
            <a:spLocks noGrp="1" noChangeArrowheads="1"/>
          </p:cNvSpPr>
          <p:nvPr>
            <p:ph type="body" idx="1"/>
          </p:nvPr>
        </p:nvSpPr>
        <p:spPr>
          <a:xfrm>
            <a:off x="1143000" y="2017713"/>
            <a:ext cx="7812088" cy="4535487"/>
          </a:xfrm>
        </p:spPr>
        <p:txBody>
          <a:bodyPr/>
          <a:lstStyle/>
          <a:p>
            <a:pPr eaLnBrk="1" hangingPunct="1"/>
            <a:r>
              <a:rPr lang="en-US" sz="3600" b="1" dirty="0" smtClean="0">
                <a:solidFill>
                  <a:srgbClr val="002060"/>
                </a:solidFill>
              </a:rPr>
              <a:t>Full name:  Dr. James Tyler Kent</a:t>
            </a:r>
          </a:p>
          <a:p>
            <a:pPr eaLnBrk="1" hangingPunct="1"/>
            <a:r>
              <a:rPr lang="en-US" sz="3600" b="1" dirty="0" smtClean="0">
                <a:solidFill>
                  <a:srgbClr val="002060"/>
                </a:solidFill>
              </a:rPr>
              <a:t>Father:  Stephen Kent</a:t>
            </a:r>
          </a:p>
          <a:p>
            <a:pPr eaLnBrk="1" hangingPunct="1"/>
            <a:r>
              <a:rPr lang="en-US" sz="3600" b="1" dirty="0" smtClean="0">
                <a:solidFill>
                  <a:srgbClr val="002060"/>
                </a:solidFill>
              </a:rPr>
              <a:t>Mother:  Caroline</a:t>
            </a:r>
          </a:p>
          <a:p>
            <a:pPr eaLnBrk="1" hangingPunct="1"/>
            <a:r>
              <a:rPr lang="en-US" sz="3600" b="1" dirty="0" smtClean="0">
                <a:solidFill>
                  <a:srgbClr val="002060"/>
                </a:solidFill>
              </a:rPr>
              <a:t>Born on:  31/03/1849</a:t>
            </a:r>
          </a:p>
          <a:p>
            <a:pPr eaLnBrk="1" hangingPunct="1"/>
            <a:r>
              <a:rPr lang="en-US" sz="3600" b="1" dirty="0" smtClean="0">
                <a:solidFill>
                  <a:srgbClr val="002060"/>
                </a:solidFill>
              </a:rPr>
              <a:t>Birth Place:  Woodhull, New York</a:t>
            </a:r>
          </a:p>
        </p:txBody>
      </p:sp>
      <p:sp>
        <p:nvSpPr>
          <p:cNvPr id="4" name="Footer Placeholder 3"/>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body" idx="1"/>
          </p:nvPr>
        </p:nvSpPr>
        <p:spPr/>
        <p:txBody>
          <a:bodyPr/>
          <a:lstStyle/>
          <a:p>
            <a:pPr algn="just" eaLnBrk="1" hangingPunct="1"/>
            <a:r>
              <a:rPr lang="en-US" b="1" dirty="0" smtClean="0">
                <a:solidFill>
                  <a:srgbClr val="002060"/>
                </a:solidFill>
              </a:rPr>
              <a:t>He discovered law of vital action and Reaction as pointed out by Dr. Hahnemann in a more definite manner.</a:t>
            </a:r>
          </a:p>
          <a:p>
            <a:pPr algn="just" eaLnBrk="1" hangingPunct="1"/>
            <a:endParaRPr lang="en-US" b="1" dirty="0" smtClean="0">
              <a:solidFill>
                <a:srgbClr val="002060"/>
              </a:solidFill>
            </a:endParaRPr>
          </a:p>
          <a:p>
            <a:pPr algn="just" eaLnBrk="1" hangingPunct="1"/>
            <a:r>
              <a:rPr lang="en-US" b="1" dirty="0" smtClean="0">
                <a:solidFill>
                  <a:srgbClr val="002060"/>
                </a:solidFill>
              </a:rPr>
              <a:t>He also found out that Homoeopathic aggravation is essential from the application of </a:t>
            </a:r>
            <a:r>
              <a:rPr lang="en-US" b="1" dirty="0" err="1" smtClean="0">
                <a:solidFill>
                  <a:srgbClr val="002060"/>
                </a:solidFill>
              </a:rPr>
              <a:t>Similimum</a:t>
            </a:r>
            <a:r>
              <a:rPr lang="en-US" b="1" dirty="0" smtClean="0">
                <a:solidFill>
                  <a:srgbClr val="002060"/>
                </a:solidFill>
              </a:rPr>
              <a:t> in chronic cases. </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2" name="Text Box 4"/>
          <p:cNvSpPr txBox="1">
            <a:spLocks noChangeArrowheads="1"/>
          </p:cNvSpPr>
          <p:nvPr/>
        </p:nvSpPr>
        <p:spPr bwMode="auto">
          <a:xfrm>
            <a:off x="228600" y="304800"/>
            <a:ext cx="8610600" cy="5878532"/>
          </a:xfrm>
          <a:prstGeom prst="rect">
            <a:avLst/>
          </a:prstGeom>
          <a:noFill/>
          <a:ln w="9525">
            <a:noFill/>
            <a:miter lim="800000"/>
            <a:headEnd/>
            <a:tailEnd/>
          </a:ln>
        </p:spPr>
        <p:txBody>
          <a:bodyPr>
            <a:spAutoFit/>
          </a:bodyPr>
          <a:lstStyle/>
          <a:p>
            <a:pPr algn="just">
              <a:spcBef>
                <a:spcPct val="50000"/>
              </a:spcBef>
            </a:pPr>
            <a:r>
              <a:rPr lang="en-US" sz="4000" b="1" dirty="0"/>
              <a:t>CRITICISM:</a:t>
            </a:r>
          </a:p>
          <a:p>
            <a:pPr algn="just">
              <a:spcBef>
                <a:spcPct val="50000"/>
              </a:spcBef>
            </a:pPr>
            <a:r>
              <a:rPr lang="en-US" sz="3200" dirty="0"/>
              <a:t>	</a:t>
            </a:r>
            <a:r>
              <a:rPr lang="en-US" sz="3200" b="1" dirty="0"/>
              <a:t>After the publication of Kent’s exhaustion and elaborate repertory, other existing repertories were used less and less. Kent’s repertory was greeted with applause from all corners because of its completeness. All his energies and clinical experiences have enriched it with many </a:t>
            </a:r>
            <a:r>
              <a:rPr lang="en-US" sz="3200" b="1" dirty="0" err="1"/>
              <a:t>specialities</a:t>
            </a:r>
            <a:r>
              <a:rPr lang="en-US" sz="3200" b="1" dirty="0"/>
              <a:t>. However, it would not give an answer to all the difficulties faced in </a:t>
            </a:r>
            <a:r>
              <a:rPr lang="en-US" sz="3200" b="1" dirty="0" err="1"/>
              <a:t>repertorization</a:t>
            </a:r>
            <a:r>
              <a:rPr lang="en-US" sz="3200" b="1" dirty="0"/>
              <a:t>. It is an elaborate work and naturally some mistakes are bound to occur. </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9572">
                                            <p:txEl>
                                              <p:pRg st="0" end="0"/>
                                            </p:txEl>
                                          </p:spTgt>
                                        </p:tgtEl>
                                        <p:attrNameLst>
                                          <p:attrName>style.visibility</p:attrName>
                                        </p:attrNameLst>
                                      </p:cBhvr>
                                      <p:to>
                                        <p:strVal val="visible"/>
                                      </p:to>
                                    </p:set>
                                    <p:anim calcmode="lin" valueType="num">
                                      <p:cBhvr additive="base">
                                        <p:cTn id="7" dur="500" fill="hold"/>
                                        <p:tgtEl>
                                          <p:spTgt spid="10957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957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6" fill="hold" nodeType="clickEffect">
                                  <p:stCondLst>
                                    <p:cond delay="0"/>
                                  </p:stCondLst>
                                  <p:childTnLst>
                                    <p:set>
                                      <p:cBhvr>
                                        <p:cTn id="12" dur="1" fill="hold">
                                          <p:stCondLst>
                                            <p:cond delay="0"/>
                                          </p:stCondLst>
                                        </p:cTn>
                                        <p:tgtEl>
                                          <p:spTgt spid="109572">
                                            <p:txEl>
                                              <p:pRg st="1" end="1"/>
                                            </p:txEl>
                                          </p:spTgt>
                                        </p:tgtEl>
                                        <p:attrNameLst>
                                          <p:attrName>style.visibility</p:attrName>
                                        </p:attrNameLst>
                                      </p:cBhvr>
                                      <p:to>
                                        <p:strVal val="visible"/>
                                      </p:to>
                                    </p:set>
                                    <p:animEffect transition="in" filter="barn(inHorizontal)">
                                      <p:cBhvr>
                                        <p:cTn id="13" dur="500"/>
                                        <p:tgtEl>
                                          <p:spTgt spid="10957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4876800"/>
            <a:ext cx="7772400" cy="1470025"/>
          </a:xfrm>
        </p:spPr>
        <p:txBody>
          <a:bodyPr>
            <a:normAutofit/>
          </a:bodyPr>
          <a:lstStyle/>
          <a:p>
            <a:pPr algn="r"/>
            <a:r>
              <a:rPr lang="en-US" sz="6600" b="1" i="1" dirty="0" smtClean="0">
                <a:latin typeface="Lucida Calligraphy" pitchFamily="66" charset="0"/>
              </a:rPr>
              <a:t>THANK YOU</a:t>
            </a:r>
            <a:endParaRPr lang="en-IN" sz="6600" b="1" i="1" dirty="0">
              <a:latin typeface="Lucida Calligraphy" pitchFamily="66" charset="0"/>
            </a:endParaRPr>
          </a:p>
        </p:txBody>
      </p:sp>
      <p:sp>
        <p:nvSpPr>
          <p:cNvPr id="4" name="Footer Placeholder 3"/>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body" idx="1"/>
          </p:nvPr>
        </p:nvSpPr>
        <p:spPr>
          <a:xfrm>
            <a:off x="457200" y="1066800"/>
            <a:ext cx="8229600" cy="4525963"/>
          </a:xfrm>
        </p:spPr>
        <p:txBody>
          <a:bodyPr/>
          <a:lstStyle/>
          <a:p>
            <a:pPr algn="just" eaLnBrk="1" hangingPunct="1"/>
            <a:r>
              <a:rPr lang="en-US" b="1" dirty="0" smtClean="0">
                <a:solidFill>
                  <a:srgbClr val="002060"/>
                </a:solidFill>
              </a:rPr>
              <a:t>He evaluated the symptoms in nice manner imposing greatest values to the mental symptoms with their further classifications.</a:t>
            </a:r>
          </a:p>
          <a:p>
            <a:pPr algn="just" eaLnBrk="1" hangingPunct="1"/>
            <a:endParaRPr lang="en-US" b="1" dirty="0" smtClean="0">
              <a:solidFill>
                <a:srgbClr val="002060"/>
              </a:solidFill>
            </a:endParaRPr>
          </a:p>
          <a:p>
            <a:pPr algn="just" eaLnBrk="1" hangingPunct="1"/>
            <a:r>
              <a:rPr lang="en-US" b="1" dirty="0" smtClean="0">
                <a:solidFill>
                  <a:srgbClr val="002060"/>
                </a:solidFill>
              </a:rPr>
              <a:t>He did not attach much importance to the constitution as an aid to the prescribing.  He says “Every individual is a constitution.”</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algn="ctr" eaLnBrk="1" hangingPunct="1"/>
            <a:r>
              <a:rPr lang="en-US" b="1" smtClean="0"/>
              <a:t>Kent’s Concept of Totality</a:t>
            </a:r>
          </a:p>
        </p:txBody>
      </p:sp>
      <p:sp>
        <p:nvSpPr>
          <p:cNvPr id="25603" name="Rectangle 3"/>
          <p:cNvSpPr>
            <a:spLocks noGrp="1" noChangeArrowheads="1"/>
          </p:cNvSpPr>
          <p:nvPr>
            <p:ph type="body" idx="1"/>
          </p:nvPr>
        </p:nvSpPr>
        <p:spPr>
          <a:xfrm>
            <a:off x="914400" y="1600200"/>
            <a:ext cx="7772400" cy="4840287"/>
          </a:xfrm>
        </p:spPr>
        <p:txBody>
          <a:bodyPr/>
          <a:lstStyle/>
          <a:p>
            <a:pPr algn="just" eaLnBrk="1" hangingPunct="1"/>
            <a:r>
              <a:rPr lang="en-US" b="1" dirty="0" smtClean="0">
                <a:solidFill>
                  <a:srgbClr val="002060"/>
                </a:solidFill>
              </a:rPr>
              <a:t>Kent emphasized a detailed study of the expressions of the whole person who is sick.</a:t>
            </a:r>
          </a:p>
          <a:p>
            <a:pPr algn="just" eaLnBrk="1" hangingPunct="1"/>
            <a:endParaRPr lang="en-US" b="1" dirty="0" smtClean="0">
              <a:solidFill>
                <a:srgbClr val="002060"/>
              </a:solidFill>
            </a:endParaRPr>
          </a:p>
          <a:p>
            <a:pPr algn="just" eaLnBrk="1" hangingPunct="1"/>
            <a:r>
              <a:rPr lang="en-US" b="1" dirty="0" smtClean="0">
                <a:solidFill>
                  <a:srgbClr val="002060"/>
                </a:solidFill>
              </a:rPr>
              <a:t>His holistic approach to the study of the </a:t>
            </a:r>
            <a:r>
              <a:rPr lang="en-US" b="1" i="1" dirty="0" smtClean="0">
                <a:solidFill>
                  <a:srgbClr val="0070C0"/>
                </a:solidFill>
              </a:rPr>
              <a:t>phenomena of disease</a:t>
            </a:r>
            <a:r>
              <a:rPr lang="en-US" b="1" dirty="0" smtClean="0">
                <a:solidFill>
                  <a:srgbClr val="0070C0"/>
                </a:solidFill>
              </a:rPr>
              <a:t> </a:t>
            </a:r>
            <a:r>
              <a:rPr lang="en-US" b="1" dirty="0" smtClean="0">
                <a:solidFill>
                  <a:srgbClr val="002060"/>
                </a:solidFill>
              </a:rPr>
              <a:t>as well as the </a:t>
            </a:r>
            <a:r>
              <a:rPr lang="en-US" b="1" i="1" dirty="0" smtClean="0">
                <a:solidFill>
                  <a:srgbClr val="0070C0"/>
                </a:solidFill>
              </a:rPr>
              <a:t>proving of drugs</a:t>
            </a:r>
            <a:r>
              <a:rPr lang="en-US" b="1" dirty="0" smtClean="0">
                <a:solidFill>
                  <a:srgbClr val="0070C0"/>
                </a:solidFill>
              </a:rPr>
              <a:t> </a:t>
            </a:r>
            <a:r>
              <a:rPr lang="en-US" b="1" dirty="0" smtClean="0">
                <a:solidFill>
                  <a:srgbClr val="002060"/>
                </a:solidFill>
              </a:rPr>
              <a:t>has provided sure and definite guidelines to practitioners.</a:t>
            </a:r>
            <a:r>
              <a:rPr lang="en-US" dirty="0" smtClean="0">
                <a:solidFill>
                  <a:srgbClr val="002060"/>
                </a:solidFill>
              </a:rPr>
              <a:t> </a:t>
            </a:r>
          </a:p>
        </p:txBody>
      </p:sp>
      <p:sp>
        <p:nvSpPr>
          <p:cNvPr id="4" name="Footer Placeholder 3"/>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body" idx="1"/>
          </p:nvPr>
        </p:nvSpPr>
        <p:spPr>
          <a:xfrm>
            <a:off x="762000" y="914400"/>
            <a:ext cx="7772400" cy="4840287"/>
          </a:xfrm>
        </p:spPr>
        <p:txBody>
          <a:bodyPr/>
          <a:lstStyle/>
          <a:p>
            <a:pPr algn="just" eaLnBrk="1" hangingPunct="1"/>
            <a:r>
              <a:rPr lang="en-US" b="1" dirty="0" smtClean="0">
                <a:solidFill>
                  <a:srgbClr val="002060"/>
                </a:solidFill>
              </a:rPr>
              <a:t>His explanations of the principles of homoeopathy has clearly defined the guidelines in forming the totality of disease.</a:t>
            </a:r>
          </a:p>
          <a:p>
            <a:pPr algn="just" eaLnBrk="1" hangingPunct="1"/>
            <a:endParaRPr lang="en-US" b="1" dirty="0" smtClean="0">
              <a:solidFill>
                <a:srgbClr val="002060"/>
              </a:solidFill>
            </a:endParaRPr>
          </a:p>
          <a:p>
            <a:pPr algn="just" eaLnBrk="1" hangingPunct="1"/>
            <a:r>
              <a:rPr lang="en-US" b="1" dirty="0" smtClean="0">
                <a:solidFill>
                  <a:srgbClr val="002060"/>
                </a:solidFill>
              </a:rPr>
              <a:t>He gave importance to the study of all the symptoms in order to understand the disorders which takes place from centre to periphery, from within outwards. </a:t>
            </a:r>
            <a:r>
              <a:rPr lang="en-US" dirty="0" smtClean="0">
                <a:solidFill>
                  <a:srgbClr val="002060"/>
                </a:solidFill>
              </a:rPr>
              <a:t> </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type="body" idx="1"/>
          </p:nvPr>
        </p:nvSpPr>
        <p:spPr>
          <a:xfrm>
            <a:off x="685800" y="762000"/>
            <a:ext cx="7772400" cy="4840287"/>
          </a:xfrm>
        </p:spPr>
        <p:txBody>
          <a:bodyPr/>
          <a:lstStyle/>
          <a:p>
            <a:pPr algn="just" eaLnBrk="1" hangingPunct="1">
              <a:lnSpc>
                <a:spcPct val="90000"/>
              </a:lnSpc>
            </a:pPr>
            <a:r>
              <a:rPr lang="en-US" b="1" dirty="0" smtClean="0">
                <a:solidFill>
                  <a:srgbClr val="002060"/>
                </a:solidFill>
              </a:rPr>
              <a:t>The pathological changes are the products of disease, and the diseases expresses itself through certain organs or systems, which cannot be taken, as the sole expression of the phenomena.</a:t>
            </a:r>
          </a:p>
          <a:p>
            <a:pPr algn="just" eaLnBrk="1" hangingPunct="1">
              <a:lnSpc>
                <a:spcPct val="90000"/>
              </a:lnSpc>
            </a:pPr>
            <a:endParaRPr lang="en-US" b="1" dirty="0" smtClean="0">
              <a:solidFill>
                <a:srgbClr val="002060"/>
              </a:solidFill>
            </a:endParaRPr>
          </a:p>
          <a:p>
            <a:pPr algn="just" eaLnBrk="1" hangingPunct="1">
              <a:lnSpc>
                <a:spcPct val="90000"/>
              </a:lnSpc>
            </a:pPr>
            <a:r>
              <a:rPr lang="en-US" b="1" dirty="0" smtClean="0">
                <a:solidFill>
                  <a:srgbClr val="002060"/>
                </a:solidFill>
              </a:rPr>
              <a:t>These pathological changes and local expressions are the ultimate result of some cause and nothing can exist without any cause.</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body" idx="1"/>
          </p:nvPr>
        </p:nvSpPr>
        <p:spPr>
          <a:xfrm>
            <a:off x="914400" y="838200"/>
            <a:ext cx="7772400" cy="4535487"/>
          </a:xfrm>
        </p:spPr>
        <p:txBody>
          <a:bodyPr/>
          <a:lstStyle/>
          <a:p>
            <a:pPr algn="just" eaLnBrk="1" hangingPunct="1"/>
            <a:r>
              <a:rPr lang="en-US" sz="2800" b="1" dirty="0" smtClean="0">
                <a:solidFill>
                  <a:srgbClr val="002060"/>
                </a:solidFill>
              </a:rPr>
              <a:t>A man consists of his body, mind and spirit and he is known by his total </a:t>
            </a:r>
            <a:r>
              <a:rPr lang="en-US" sz="2800" b="1" dirty="0" err="1" smtClean="0">
                <a:solidFill>
                  <a:srgbClr val="002060"/>
                </a:solidFill>
              </a:rPr>
              <a:t>behaviour</a:t>
            </a:r>
            <a:r>
              <a:rPr lang="en-US" sz="2800" b="1" dirty="0" smtClean="0">
                <a:solidFill>
                  <a:srgbClr val="002060"/>
                </a:solidFill>
              </a:rPr>
              <a:t>.  </a:t>
            </a:r>
          </a:p>
          <a:p>
            <a:pPr algn="just" eaLnBrk="1" hangingPunct="1"/>
            <a:endParaRPr lang="en-US" sz="2800" b="1" dirty="0" smtClean="0">
              <a:solidFill>
                <a:srgbClr val="002060"/>
              </a:solidFill>
            </a:endParaRPr>
          </a:p>
          <a:p>
            <a:pPr algn="just" eaLnBrk="1" hangingPunct="1"/>
            <a:r>
              <a:rPr lang="en-US" sz="2800" b="1" dirty="0" smtClean="0">
                <a:solidFill>
                  <a:srgbClr val="002060"/>
                </a:solidFill>
              </a:rPr>
              <a:t>There is a ‘common’ existing in all, but there also exists something ‘ uncommon’, which makes an individual different from every other.</a:t>
            </a:r>
          </a:p>
          <a:p>
            <a:pPr algn="just" eaLnBrk="1" hangingPunct="1"/>
            <a:endParaRPr lang="en-US" sz="2800" b="1" dirty="0" smtClean="0">
              <a:solidFill>
                <a:srgbClr val="002060"/>
              </a:solidFill>
            </a:endParaRPr>
          </a:p>
          <a:p>
            <a:pPr algn="just" eaLnBrk="1" hangingPunct="1"/>
            <a:r>
              <a:rPr lang="en-US" sz="2800" b="1" dirty="0" smtClean="0">
                <a:solidFill>
                  <a:srgbClr val="002060"/>
                </a:solidFill>
              </a:rPr>
              <a:t>This individual expression remains with him in health and in disease.</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type="body" idx="1"/>
          </p:nvPr>
        </p:nvSpPr>
        <p:spPr>
          <a:xfrm>
            <a:off x="533400" y="609600"/>
            <a:ext cx="7772400" cy="4840287"/>
          </a:xfrm>
        </p:spPr>
        <p:txBody>
          <a:bodyPr/>
          <a:lstStyle/>
          <a:p>
            <a:pPr algn="just" eaLnBrk="1" hangingPunct="1"/>
            <a:r>
              <a:rPr lang="en-US" b="1" dirty="0" smtClean="0">
                <a:solidFill>
                  <a:srgbClr val="002060"/>
                </a:solidFill>
              </a:rPr>
              <a:t>It should be the duty of the physician to know the person in health and to notice the deviations in the diseased condition.</a:t>
            </a:r>
          </a:p>
          <a:p>
            <a:pPr algn="just" eaLnBrk="1" hangingPunct="1"/>
            <a:endParaRPr lang="en-US" b="1" dirty="0" smtClean="0">
              <a:solidFill>
                <a:srgbClr val="002060"/>
              </a:solidFill>
            </a:endParaRPr>
          </a:p>
          <a:p>
            <a:pPr algn="just" eaLnBrk="1" hangingPunct="1"/>
            <a:r>
              <a:rPr lang="en-US" b="1" dirty="0" smtClean="0">
                <a:solidFill>
                  <a:srgbClr val="002060"/>
                </a:solidFill>
              </a:rPr>
              <a:t>In order to understand the nature of disease and to form an image of the whole, the whole should be given primary importance and the organ or tissues secondary.</a:t>
            </a:r>
            <a:r>
              <a:rPr lang="en-US" dirty="0" smtClean="0">
                <a:solidFill>
                  <a:srgbClr val="002060"/>
                </a:solidFill>
              </a:rPr>
              <a:t>  </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type="body" idx="1"/>
          </p:nvPr>
        </p:nvSpPr>
        <p:spPr>
          <a:xfrm>
            <a:off x="685800" y="914400"/>
            <a:ext cx="7772400" cy="4840287"/>
          </a:xfrm>
        </p:spPr>
        <p:txBody>
          <a:bodyPr>
            <a:normAutofit lnSpcReduction="10000"/>
          </a:bodyPr>
          <a:lstStyle/>
          <a:p>
            <a:pPr algn="just" eaLnBrk="1" hangingPunct="1"/>
            <a:r>
              <a:rPr lang="en-US" b="1" dirty="0" smtClean="0">
                <a:solidFill>
                  <a:srgbClr val="002060"/>
                </a:solidFill>
              </a:rPr>
              <a:t>The whole of a person is unique and hence it requires individualized attention of the physician with clear objectives.</a:t>
            </a:r>
          </a:p>
          <a:p>
            <a:pPr algn="just" eaLnBrk="1" hangingPunct="1"/>
            <a:endParaRPr lang="en-US" b="1" dirty="0" smtClean="0">
              <a:solidFill>
                <a:srgbClr val="002060"/>
              </a:solidFill>
            </a:endParaRPr>
          </a:p>
          <a:p>
            <a:pPr algn="just" eaLnBrk="1" hangingPunct="1"/>
            <a:r>
              <a:rPr lang="en-US" b="1" dirty="0" smtClean="0">
                <a:solidFill>
                  <a:srgbClr val="002060"/>
                </a:solidFill>
              </a:rPr>
              <a:t>The image of the person should be formed in totality.</a:t>
            </a:r>
          </a:p>
          <a:p>
            <a:pPr algn="just" eaLnBrk="1" hangingPunct="1"/>
            <a:endParaRPr lang="en-US" b="1" dirty="0" smtClean="0">
              <a:solidFill>
                <a:srgbClr val="002060"/>
              </a:solidFill>
            </a:endParaRPr>
          </a:p>
          <a:p>
            <a:pPr algn="just" eaLnBrk="1" hangingPunct="1"/>
            <a:r>
              <a:rPr lang="en-US" b="1" dirty="0" smtClean="0">
                <a:solidFill>
                  <a:srgbClr val="002060"/>
                </a:solidFill>
              </a:rPr>
              <a:t>Thus the person should be individualized because his symptoms are unique</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body" idx="1"/>
          </p:nvPr>
        </p:nvSpPr>
        <p:spPr>
          <a:xfrm>
            <a:off x="609600" y="762000"/>
            <a:ext cx="7772400" cy="4840287"/>
          </a:xfrm>
        </p:spPr>
        <p:txBody>
          <a:bodyPr>
            <a:normAutofit lnSpcReduction="10000"/>
          </a:bodyPr>
          <a:lstStyle/>
          <a:p>
            <a:pPr algn="just" eaLnBrk="1" hangingPunct="1"/>
            <a:r>
              <a:rPr lang="en-US" b="1" dirty="0" smtClean="0">
                <a:solidFill>
                  <a:srgbClr val="002060"/>
                </a:solidFill>
              </a:rPr>
              <a:t>This is possible when one gives more importance to symptoms, which are unique to the person, and gives less importance to common symptoms of disease.</a:t>
            </a:r>
          </a:p>
          <a:p>
            <a:pPr algn="just" eaLnBrk="1" hangingPunct="1"/>
            <a:endParaRPr lang="en-US" b="1" dirty="0" smtClean="0">
              <a:solidFill>
                <a:srgbClr val="002060"/>
              </a:solidFill>
            </a:endParaRPr>
          </a:p>
          <a:p>
            <a:pPr algn="just" eaLnBrk="1" hangingPunct="1"/>
            <a:r>
              <a:rPr lang="en-US" b="1" dirty="0" smtClean="0">
                <a:solidFill>
                  <a:srgbClr val="002060"/>
                </a:solidFill>
              </a:rPr>
              <a:t>No doubt, the common symptoms help us to understand the disease, but prescribing totality alone helps in the selection of medicine.</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type="body" idx="1"/>
          </p:nvPr>
        </p:nvSpPr>
        <p:spPr>
          <a:xfrm>
            <a:off x="762000" y="1143000"/>
            <a:ext cx="7772400" cy="4535487"/>
          </a:xfrm>
        </p:spPr>
        <p:txBody>
          <a:bodyPr/>
          <a:lstStyle/>
          <a:p>
            <a:pPr algn="just" eaLnBrk="1" hangingPunct="1">
              <a:lnSpc>
                <a:spcPct val="90000"/>
              </a:lnSpc>
            </a:pPr>
            <a:r>
              <a:rPr lang="en-US" b="1" dirty="0" smtClean="0">
                <a:solidFill>
                  <a:srgbClr val="002060"/>
                </a:solidFill>
              </a:rPr>
              <a:t>Kent has classified symptoms into </a:t>
            </a:r>
            <a:r>
              <a:rPr lang="en-US" b="1" i="1" dirty="0" smtClean="0">
                <a:solidFill>
                  <a:srgbClr val="0070C0"/>
                </a:solidFill>
              </a:rPr>
              <a:t>General</a:t>
            </a:r>
            <a:r>
              <a:rPr lang="en-US" b="1" dirty="0" smtClean="0">
                <a:solidFill>
                  <a:srgbClr val="0070C0"/>
                </a:solidFill>
              </a:rPr>
              <a:t>, </a:t>
            </a:r>
            <a:r>
              <a:rPr lang="en-US" b="1" i="1" dirty="0" smtClean="0">
                <a:solidFill>
                  <a:srgbClr val="0070C0"/>
                </a:solidFill>
              </a:rPr>
              <a:t>particular </a:t>
            </a:r>
            <a:r>
              <a:rPr lang="en-US" b="1" dirty="0" smtClean="0">
                <a:solidFill>
                  <a:srgbClr val="0070C0"/>
                </a:solidFill>
              </a:rPr>
              <a:t>and </a:t>
            </a:r>
            <a:r>
              <a:rPr lang="en-US" b="1" i="1" dirty="0" smtClean="0">
                <a:solidFill>
                  <a:srgbClr val="0070C0"/>
                </a:solidFill>
              </a:rPr>
              <a:t>common</a:t>
            </a:r>
            <a:r>
              <a:rPr lang="en-US" b="1" dirty="0" smtClean="0">
                <a:solidFill>
                  <a:srgbClr val="002060"/>
                </a:solidFill>
              </a:rPr>
              <a:t> to understand the person, part and disease respectively.</a:t>
            </a:r>
          </a:p>
          <a:p>
            <a:pPr algn="just" eaLnBrk="1" hangingPunct="1">
              <a:lnSpc>
                <a:spcPct val="90000"/>
              </a:lnSpc>
            </a:pPr>
            <a:endParaRPr lang="en-US" b="1" dirty="0" smtClean="0">
              <a:solidFill>
                <a:srgbClr val="002060"/>
              </a:solidFill>
            </a:endParaRPr>
          </a:p>
          <a:p>
            <a:pPr algn="just" eaLnBrk="1" hangingPunct="1">
              <a:lnSpc>
                <a:spcPct val="90000"/>
              </a:lnSpc>
            </a:pPr>
            <a:r>
              <a:rPr lang="en-US" b="1" dirty="0" smtClean="0">
                <a:solidFill>
                  <a:srgbClr val="002060"/>
                </a:solidFill>
              </a:rPr>
              <a:t>It is obvious that Kent lays more emphasis on the generals and uncommon particulars, which characterize  a person and his disease.</a:t>
            </a:r>
            <a:endParaRPr lang="en-US" b="1" i="1" dirty="0" smtClean="0">
              <a:solidFill>
                <a:srgbClr val="002060"/>
              </a:solidFill>
            </a:endParaRP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lgn="ctr" eaLnBrk="1" hangingPunct="1"/>
            <a:r>
              <a:rPr lang="en-US" b="1" dirty="0" smtClean="0"/>
              <a:t>Education of the Author</a:t>
            </a:r>
          </a:p>
        </p:txBody>
      </p:sp>
      <p:sp>
        <p:nvSpPr>
          <p:cNvPr id="6147" name="Rectangle 3"/>
          <p:cNvSpPr>
            <a:spLocks noGrp="1" noChangeArrowheads="1"/>
          </p:cNvSpPr>
          <p:nvPr>
            <p:ph type="body" idx="1"/>
          </p:nvPr>
        </p:nvSpPr>
        <p:spPr>
          <a:xfrm>
            <a:off x="762000" y="1600200"/>
            <a:ext cx="7772400" cy="4840287"/>
          </a:xfrm>
        </p:spPr>
        <p:txBody>
          <a:bodyPr/>
          <a:lstStyle/>
          <a:p>
            <a:pPr eaLnBrk="1" hangingPunct="1"/>
            <a:r>
              <a:rPr lang="en-US" sz="3600" b="1" dirty="0" smtClean="0">
                <a:solidFill>
                  <a:srgbClr val="002060"/>
                </a:solidFill>
              </a:rPr>
              <a:t>Primary schooling:  Franklin school in </a:t>
            </a:r>
            <a:r>
              <a:rPr lang="en-US" sz="3600" b="1" dirty="0" err="1" smtClean="0">
                <a:solidFill>
                  <a:srgbClr val="002060"/>
                </a:solidFill>
              </a:rPr>
              <a:t>Prattsburg</a:t>
            </a:r>
            <a:endParaRPr lang="en-US" sz="3600" b="1" dirty="0" smtClean="0">
              <a:solidFill>
                <a:srgbClr val="002060"/>
              </a:solidFill>
            </a:endParaRPr>
          </a:p>
          <a:p>
            <a:pPr eaLnBrk="1" hangingPunct="1"/>
            <a:r>
              <a:rPr lang="en-US" sz="3600" b="1" dirty="0" smtClean="0">
                <a:solidFill>
                  <a:srgbClr val="002060"/>
                </a:solidFill>
              </a:rPr>
              <a:t>Secondary Education:  Woodhull Academy, New York</a:t>
            </a:r>
          </a:p>
          <a:p>
            <a:pPr eaLnBrk="1" hangingPunct="1"/>
            <a:r>
              <a:rPr lang="en-US" sz="3600" b="1" dirty="0" smtClean="0">
                <a:solidFill>
                  <a:srgbClr val="002060"/>
                </a:solidFill>
              </a:rPr>
              <a:t>Graduation:  Madison University at Hamilton, New York State with Ph. D degree in 1868 and A. M. in 1870</a:t>
            </a:r>
            <a:r>
              <a:rPr lang="en-US" dirty="0" smtClean="0">
                <a:solidFill>
                  <a:srgbClr val="002060"/>
                </a:solidFill>
              </a:rPr>
              <a:t>   </a:t>
            </a:r>
          </a:p>
        </p:txBody>
      </p:sp>
      <p:sp>
        <p:nvSpPr>
          <p:cNvPr id="4" name="Footer Placeholder 3"/>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type="body" idx="1"/>
          </p:nvPr>
        </p:nvSpPr>
        <p:spPr>
          <a:xfrm>
            <a:off x="838200" y="762000"/>
            <a:ext cx="7772400" cy="4840287"/>
          </a:xfrm>
        </p:spPr>
        <p:txBody>
          <a:bodyPr/>
          <a:lstStyle/>
          <a:p>
            <a:pPr algn="just" eaLnBrk="1" hangingPunct="1">
              <a:lnSpc>
                <a:spcPct val="90000"/>
              </a:lnSpc>
            </a:pPr>
            <a:r>
              <a:rPr lang="en-US" b="1" dirty="0" smtClean="0">
                <a:solidFill>
                  <a:schemeClr val="tx2"/>
                </a:solidFill>
              </a:rPr>
              <a:t>Both, our master and his followers are unanimous that the symptoms of the mind are the most important symptoms in the remedy and in the sick.</a:t>
            </a:r>
          </a:p>
          <a:p>
            <a:pPr algn="just" eaLnBrk="1" hangingPunct="1">
              <a:lnSpc>
                <a:spcPct val="90000"/>
              </a:lnSpc>
            </a:pPr>
            <a:r>
              <a:rPr lang="en-US" b="1" dirty="0" smtClean="0">
                <a:solidFill>
                  <a:schemeClr val="tx2"/>
                </a:solidFill>
              </a:rPr>
              <a:t>Dr. Kent in his </a:t>
            </a:r>
            <a:r>
              <a:rPr lang="en-US" b="1" i="1" dirty="0" smtClean="0">
                <a:solidFill>
                  <a:srgbClr val="FF33CC"/>
                </a:solidFill>
              </a:rPr>
              <a:t>lectures on Homoeopathic philosophy</a:t>
            </a:r>
            <a:r>
              <a:rPr lang="en-US" b="1" dirty="0" smtClean="0">
                <a:solidFill>
                  <a:schemeClr val="tx2"/>
                </a:solidFill>
              </a:rPr>
              <a:t> and in Materia Medica has emphasized the importance of knowing the man’s love and hates.</a:t>
            </a:r>
            <a:r>
              <a:rPr lang="en-US" dirty="0" smtClean="0">
                <a:solidFill>
                  <a:schemeClr val="tx2"/>
                </a:solidFill>
              </a:rPr>
              <a:t> </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type="body" idx="1"/>
          </p:nvPr>
        </p:nvSpPr>
        <p:spPr>
          <a:xfrm>
            <a:off x="762000" y="1066800"/>
            <a:ext cx="7772400" cy="4114800"/>
          </a:xfrm>
        </p:spPr>
        <p:txBody>
          <a:bodyPr/>
          <a:lstStyle/>
          <a:p>
            <a:pPr algn="just" eaLnBrk="1" hangingPunct="1"/>
            <a:r>
              <a:rPr lang="en-US" b="1" dirty="0" smtClean="0">
                <a:solidFill>
                  <a:schemeClr val="tx2"/>
                </a:solidFill>
              </a:rPr>
              <a:t>He points out, “</a:t>
            </a:r>
            <a:r>
              <a:rPr lang="en-US" b="1" i="1" dirty="0" smtClean="0">
                <a:solidFill>
                  <a:srgbClr val="FF33CC"/>
                </a:solidFill>
              </a:rPr>
              <a:t>The loves and hates or desires and aversions are the deepest mental symptoms.</a:t>
            </a:r>
            <a:r>
              <a:rPr lang="en-US" b="1" dirty="0" smtClean="0">
                <a:solidFill>
                  <a:srgbClr val="FF33CC"/>
                </a:solidFill>
              </a:rPr>
              <a:t>”</a:t>
            </a:r>
            <a:r>
              <a:rPr lang="en-US" b="1" dirty="0" smtClean="0">
                <a:solidFill>
                  <a:schemeClr val="tx2"/>
                </a:solidFill>
              </a:rPr>
              <a:t>  What make the totality of a case are mental, physical general and characteristic particulars.</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685800" y="1219200"/>
          <a:ext cx="77724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p:cNvSpPr>
            <a:spLocks noGrp="1"/>
          </p:cNvSpPr>
          <p:nvPr>
            <p:ph type="ftr" sz="quarter" idx="11"/>
          </p:nvPr>
        </p:nvSpPr>
        <p:spPr/>
        <p:txBody>
          <a:bodyPr/>
          <a:lstStyle/>
          <a:p>
            <a:pPr>
              <a:defRPr/>
            </a:pPr>
            <a:r>
              <a:rPr lang="en-US" smtClean="0"/>
              <a:t>SKHMC DEPT.of.REPERTORY</a:t>
            </a:r>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type="body" idx="1"/>
          </p:nvPr>
        </p:nvSpPr>
        <p:spPr>
          <a:xfrm>
            <a:off x="762000" y="914400"/>
            <a:ext cx="7888288" cy="5105400"/>
          </a:xfrm>
        </p:spPr>
        <p:txBody>
          <a:bodyPr/>
          <a:lstStyle/>
          <a:p>
            <a:pPr algn="just" eaLnBrk="1" hangingPunct="1">
              <a:lnSpc>
                <a:spcPct val="80000"/>
              </a:lnSpc>
            </a:pPr>
            <a:r>
              <a:rPr lang="en-US" sz="2800" b="1" dirty="0" smtClean="0">
                <a:solidFill>
                  <a:srgbClr val="006600"/>
                </a:solidFill>
              </a:rPr>
              <a:t>Mental Generals:</a:t>
            </a:r>
          </a:p>
          <a:p>
            <a:pPr algn="just" eaLnBrk="1" hangingPunct="1">
              <a:lnSpc>
                <a:spcPct val="80000"/>
              </a:lnSpc>
              <a:buFont typeface="Wingdings" pitchFamily="2" charset="2"/>
              <a:buAutoNum type="arabicPeriod"/>
            </a:pPr>
            <a:r>
              <a:rPr lang="en-US" sz="2800" b="1" i="1" dirty="0" smtClean="0">
                <a:solidFill>
                  <a:srgbClr val="FF33CC"/>
                </a:solidFill>
              </a:rPr>
              <a:t>Will:</a:t>
            </a:r>
            <a:r>
              <a:rPr lang="en-US" sz="2800" b="1" i="1" dirty="0" smtClean="0"/>
              <a:t>  </a:t>
            </a:r>
            <a:r>
              <a:rPr lang="en-US" sz="2800" b="1" dirty="0" smtClean="0"/>
              <a:t> </a:t>
            </a:r>
            <a:r>
              <a:rPr lang="en-US" sz="2800" b="1" dirty="0" smtClean="0">
                <a:solidFill>
                  <a:schemeClr val="tx2"/>
                </a:solidFill>
              </a:rPr>
              <a:t>Anger, irritability, love, hates, fear, grief, anxiety, sadness, indifference, loquacity, etc. </a:t>
            </a:r>
          </a:p>
          <a:p>
            <a:pPr algn="just" eaLnBrk="1" hangingPunct="1">
              <a:lnSpc>
                <a:spcPct val="80000"/>
              </a:lnSpc>
              <a:buFont typeface="Wingdings" pitchFamily="2" charset="2"/>
              <a:buAutoNum type="arabicPeriod"/>
            </a:pPr>
            <a:r>
              <a:rPr lang="en-US" sz="2800" b="1" i="1" dirty="0" smtClean="0">
                <a:solidFill>
                  <a:srgbClr val="FF33CC"/>
                </a:solidFill>
              </a:rPr>
              <a:t>Perversion of understanding:  </a:t>
            </a:r>
            <a:r>
              <a:rPr lang="en-US" sz="2800" b="1" dirty="0" smtClean="0">
                <a:solidFill>
                  <a:schemeClr val="tx2"/>
                </a:solidFill>
              </a:rPr>
              <a:t>Hallucinations, illusion, absorbed, clairvoyance, confusion, dullness, comprehension, imbecility, mental activity, ailments from mental exertion, etc.</a:t>
            </a:r>
          </a:p>
          <a:p>
            <a:pPr algn="just" eaLnBrk="1" hangingPunct="1">
              <a:lnSpc>
                <a:spcPct val="80000"/>
              </a:lnSpc>
              <a:buFont typeface="Wingdings" pitchFamily="2" charset="2"/>
              <a:buAutoNum type="arabicPeriod"/>
            </a:pPr>
            <a:r>
              <a:rPr lang="en-US" sz="2800" b="1" i="1" dirty="0" smtClean="0">
                <a:solidFill>
                  <a:srgbClr val="FF33CC"/>
                </a:solidFill>
              </a:rPr>
              <a:t>Perversion of memory:</a:t>
            </a:r>
            <a:r>
              <a:rPr lang="en-US" sz="2800" b="1" dirty="0" smtClean="0">
                <a:solidFill>
                  <a:srgbClr val="FF33CC"/>
                </a:solidFill>
              </a:rPr>
              <a:t> </a:t>
            </a:r>
            <a:r>
              <a:rPr lang="en-US" sz="2800" b="1" dirty="0" smtClean="0"/>
              <a:t> </a:t>
            </a:r>
            <a:r>
              <a:rPr lang="en-US" sz="2800" b="1" dirty="0" smtClean="0">
                <a:solidFill>
                  <a:schemeClr val="tx2"/>
                </a:solidFill>
              </a:rPr>
              <a:t>Absent minded, forgetful, mistakes in writing, speech, disorders of speech etc.</a:t>
            </a:r>
            <a:endParaRPr lang="en-US" sz="2800" b="1" i="1" dirty="0" smtClean="0">
              <a:solidFill>
                <a:schemeClr val="tx2"/>
              </a:solidFill>
            </a:endParaRPr>
          </a:p>
          <a:p>
            <a:pPr eaLnBrk="1" hangingPunct="1">
              <a:lnSpc>
                <a:spcPct val="80000"/>
              </a:lnSpc>
            </a:pPr>
            <a:endParaRPr lang="en-US" sz="2800" dirty="0" smtClean="0">
              <a:solidFill>
                <a:schemeClr val="tx2"/>
              </a:solidFill>
            </a:endParaRP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type="body" idx="1"/>
          </p:nvPr>
        </p:nvSpPr>
        <p:spPr>
          <a:xfrm>
            <a:off x="838200" y="838200"/>
            <a:ext cx="7504112" cy="4840287"/>
          </a:xfrm>
        </p:spPr>
        <p:txBody>
          <a:bodyPr/>
          <a:lstStyle/>
          <a:p>
            <a:pPr marL="609600" indent="-609600" eaLnBrk="1" hangingPunct="1">
              <a:lnSpc>
                <a:spcPct val="90000"/>
              </a:lnSpc>
            </a:pPr>
            <a:r>
              <a:rPr lang="en-US" sz="2800" b="1" dirty="0" smtClean="0">
                <a:solidFill>
                  <a:srgbClr val="006600"/>
                </a:solidFill>
              </a:rPr>
              <a:t>Physical Generals:</a:t>
            </a:r>
          </a:p>
          <a:p>
            <a:pPr marL="609600" indent="-609600" algn="just" eaLnBrk="1" hangingPunct="1">
              <a:lnSpc>
                <a:spcPct val="90000"/>
              </a:lnSpc>
              <a:buFont typeface="Wingdings" pitchFamily="2" charset="2"/>
              <a:buAutoNum type="alphaLcParenBoth"/>
            </a:pPr>
            <a:r>
              <a:rPr lang="en-US" sz="2800" b="1" dirty="0" smtClean="0">
                <a:solidFill>
                  <a:schemeClr val="tx2"/>
                </a:solidFill>
              </a:rPr>
              <a:t>Perversion of sexual sphere including menstrual symptoms, general </a:t>
            </a:r>
            <a:r>
              <a:rPr lang="en-US" sz="2800" b="1" dirty="0" err="1" smtClean="0">
                <a:solidFill>
                  <a:schemeClr val="tx2"/>
                </a:solidFill>
              </a:rPr>
              <a:t>agg</a:t>
            </a:r>
            <a:r>
              <a:rPr lang="en-US" sz="2800" b="1" dirty="0" smtClean="0">
                <a:solidFill>
                  <a:schemeClr val="tx2"/>
                </a:solidFill>
              </a:rPr>
              <a:t>. Before, during, after menses; effects of coition.</a:t>
            </a:r>
          </a:p>
          <a:p>
            <a:pPr marL="609600" indent="-609600" algn="just" eaLnBrk="1" hangingPunct="1">
              <a:lnSpc>
                <a:spcPct val="90000"/>
              </a:lnSpc>
              <a:buFont typeface="Wingdings" pitchFamily="2" charset="2"/>
              <a:buAutoNum type="alphaLcParenBoth"/>
            </a:pPr>
            <a:r>
              <a:rPr lang="en-US" sz="2800" b="1" dirty="0" smtClean="0">
                <a:solidFill>
                  <a:schemeClr val="tx2"/>
                </a:solidFill>
              </a:rPr>
              <a:t>Symptoms pertaining to appetite food desires and aversions and thirst</a:t>
            </a:r>
          </a:p>
          <a:p>
            <a:pPr marL="609600" indent="-609600" algn="just" eaLnBrk="1" hangingPunct="1">
              <a:lnSpc>
                <a:spcPct val="90000"/>
              </a:lnSpc>
              <a:buFont typeface="Wingdings" pitchFamily="2" charset="2"/>
              <a:buAutoNum type="alphaLcParenBoth"/>
            </a:pPr>
            <a:r>
              <a:rPr lang="en-US" sz="2800" b="1" dirty="0" smtClean="0">
                <a:solidFill>
                  <a:schemeClr val="tx2"/>
                </a:solidFill>
              </a:rPr>
              <a:t>Things affecting the entire body:  weather and temperature, food, positions, and motions etc.</a:t>
            </a:r>
          </a:p>
          <a:p>
            <a:pPr marL="609600" indent="-609600" algn="just" eaLnBrk="1" hangingPunct="1">
              <a:lnSpc>
                <a:spcPct val="90000"/>
              </a:lnSpc>
              <a:buFont typeface="Wingdings" pitchFamily="2" charset="2"/>
              <a:buAutoNum type="alphaLcParenBoth"/>
            </a:pPr>
            <a:r>
              <a:rPr lang="en-US" sz="2800" b="1" dirty="0" smtClean="0">
                <a:solidFill>
                  <a:schemeClr val="tx2"/>
                </a:solidFill>
              </a:rPr>
              <a:t>Symptoms of special senses.</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noChangeArrowheads="1"/>
          </p:cNvSpPr>
          <p:nvPr>
            <p:ph type="body" idx="1"/>
          </p:nvPr>
        </p:nvSpPr>
        <p:spPr>
          <a:xfrm>
            <a:off x="914400" y="1066800"/>
            <a:ext cx="8229600" cy="4525963"/>
          </a:xfrm>
        </p:spPr>
        <p:txBody>
          <a:bodyPr/>
          <a:lstStyle/>
          <a:p>
            <a:pPr marL="609600" indent="-609600" eaLnBrk="1" hangingPunct="1"/>
            <a:r>
              <a:rPr lang="en-US" b="1" dirty="0" smtClean="0">
                <a:solidFill>
                  <a:srgbClr val="006600"/>
                </a:solidFill>
              </a:rPr>
              <a:t>Particulars</a:t>
            </a:r>
            <a:r>
              <a:rPr lang="en-US" b="1" dirty="0" smtClean="0"/>
              <a:t>:</a:t>
            </a:r>
          </a:p>
          <a:p>
            <a:pPr marL="609600" indent="-609600" eaLnBrk="1" hangingPunct="1">
              <a:buFont typeface="Wingdings" pitchFamily="2" charset="2"/>
              <a:buNone/>
            </a:pPr>
            <a:r>
              <a:rPr lang="en-US" b="1" dirty="0" smtClean="0"/>
              <a:t>	</a:t>
            </a:r>
            <a:r>
              <a:rPr lang="en-US" b="1" dirty="0" smtClean="0">
                <a:solidFill>
                  <a:schemeClr val="tx2"/>
                </a:solidFill>
              </a:rPr>
              <a:t>Symptoms related to the parts (characteristics)</a:t>
            </a:r>
            <a:r>
              <a:rPr lang="en-US" dirty="0" smtClean="0">
                <a:solidFill>
                  <a:schemeClr val="tx2"/>
                </a:solidFill>
              </a:rPr>
              <a:t>  </a:t>
            </a:r>
          </a:p>
          <a:p>
            <a:pPr marL="609600" indent="-609600" eaLnBrk="1" hangingPunct="1">
              <a:buFont typeface="Wingdings" pitchFamily="2" charset="2"/>
              <a:buAutoNum type="arabicPeriod"/>
            </a:pPr>
            <a:r>
              <a:rPr lang="en-US" b="1" dirty="0" smtClean="0">
                <a:solidFill>
                  <a:schemeClr val="tx2"/>
                </a:solidFill>
              </a:rPr>
              <a:t>Symptoms that cannot be explained</a:t>
            </a:r>
          </a:p>
          <a:p>
            <a:pPr marL="609600" indent="-609600" eaLnBrk="1" hangingPunct="1">
              <a:buFont typeface="Wingdings" pitchFamily="2" charset="2"/>
              <a:buAutoNum type="arabicPeriod"/>
            </a:pPr>
            <a:r>
              <a:rPr lang="en-US" b="1" dirty="0" smtClean="0">
                <a:solidFill>
                  <a:schemeClr val="tx2"/>
                </a:solidFill>
              </a:rPr>
              <a:t>Symptoms with clear modalities.</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body" idx="1"/>
          </p:nvPr>
        </p:nvSpPr>
        <p:spPr>
          <a:xfrm>
            <a:off x="914400" y="914400"/>
            <a:ext cx="7772400" cy="4840287"/>
          </a:xfrm>
        </p:spPr>
        <p:txBody>
          <a:bodyPr/>
          <a:lstStyle/>
          <a:p>
            <a:pPr eaLnBrk="1" hangingPunct="1"/>
            <a:r>
              <a:rPr lang="en-US" b="1" dirty="0" smtClean="0">
                <a:solidFill>
                  <a:srgbClr val="006600"/>
                </a:solidFill>
              </a:rPr>
              <a:t>Common symptoms</a:t>
            </a:r>
          </a:p>
          <a:p>
            <a:pPr algn="just" eaLnBrk="1" hangingPunct="1">
              <a:buFont typeface="Wingdings" pitchFamily="2" charset="2"/>
              <a:buNone/>
            </a:pPr>
            <a:r>
              <a:rPr lang="en-US" b="1" dirty="0" smtClean="0"/>
              <a:t>	</a:t>
            </a:r>
            <a:r>
              <a:rPr lang="en-US" b="1" dirty="0" smtClean="0">
                <a:solidFill>
                  <a:schemeClr val="tx2"/>
                </a:solidFill>
              </a:rPr>
              <a:t>Common symptoms have been given the least importance in selection of a drug, but if they are </a:t>
            </a:r>
            <a:r>
              <a:rPr lang="en-US" b="1" i="1" dirty="0" smtClean="0">
                <a:solidFill>
                  <a:srgbClr val="FF33CC"/>
                </a:solidFill>
              </a:rPr>
              <a:t>qualified</a:t>
            </a:r>
            <a:r>
              <a:rPr lang="en-US" b="1" dirty="0" smtClean="0">
                <a:solidFill>
                  <a:schemeClr val="tx2"/>
                </a:solidFill>
              </a:rPr>
              <a:t> or </a:t>
            </a:r>
            <a:r>
              <a:rPr lang="en-US" b="1" i="1" dirty="0" smtClean="0">
                <a:solidFill>
                  <a:srgbClr val="FF33CC"/>
                </a:solidFill>
              </a:rPr>
              <a:t>absent</a:t>
            </a:r>
            <a:r>
              <a:rPr lang="en-US" b="1" dirty="0" smtClean="0">
                <a:solidFill>
                  <a:schemeClr val="tx2"/>
                </a:solidFill>
              </a:rPr>
              <a:t> they become important.  The intensity and association also helps in finding out the remedy in a few cases, in the absence of generals.</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normAutofit fontScale="90000"/>
          </a:bodyPr>
          <a:lstStyle/>
          <a:p>
            <a:pPr algn="ctr" eaLnBrk="1" hangingPunct="1"/>
            <a:r>
              <a:rPr lang="en-US" b="1" smtClean="0"/>
              <a:t>ORIGIN &amp; DEVELOPMENT/HISTORY </a:t>
            </a:r>
            <a:endParaRPr lang="en-US" smtClean="0"/>
          </a:p>
        </p:txBody>
      </p:sp>
      <p:sp>
        <p:nvSpPr>
          <p:cNvPr id="39939" name="Rectangle 3"/>
          <p:cNvSpPr>
            <a:spLocks noGrp="1" noChangeArrowheads="1"/>
          </p:cNvSpPr>
          <p:nvPr>
            <p:ph type="body" idx="1"/>
          </p:nvPr>
        </p:nvSpPr>
        <p:spPr>
          <a:xfrm>
            <a:off x="762000" y="1524000"/>
            <a:ext cx="7772400" cy="4840287"/>
          </a:xfrm>
        </p:spPr>
        <p:txBody>
          <a:bodyPr/>
          <a:lstStyle/>
          <a:p>
            <a:pPr algn="just" eaLnBrk="1" hangingPunct="1">
              <a:lnSpc>
                <a:spcPct val="90000"/>
              </a:lnSpc>
            </a:pPr>
            <a:r>
              <a:rPr lang="en-US" sz="2800" b="1" dirty="0" smtClean="0">
                <a:solidFill>
                  <a:schemeClr val="tx2"/>
                </a:solidFill>
              </a:rPr>
              <a:t>Dr. Boenninghausen was the pioneer in the field of Homoeopathy to introduce the mathematical process of finding out the similar medicine well suited to a particular case.</a:t>
            </a:r>
          </a:p>
          <a:p>
            <a:pPr algn="just" eaLnBrk="1" hangingPunct="1">
              <a:lnSpc>
                <a:spcPct val="90000"/>
              </a:lnSpc>
            </a:pPr>
            <a:r>
              <a:rPr lang="en-US" sz="2800" b="1" dirty="0" smtClean="0">
                <a:solidFill>
                  <a:schemeClr val="tx2"/>
                </a:solidFill>
              </a:rPr>
              <a:t>In fact he brought about a revolution in the field of homoeopathy not only by publishing repertories but also by introducing the adaptability and processes of repertorization with evaluation of symptoms and gradation of medicines.</a:t>
            </a:r>
            <a:r>
              <a:rPr lang="en-US" sz="2800" dirty="0" smtClean="0">
                <a:solidFill>
                  <a:schemeClr val="tx2"/>
                </a:solidFill>
              </a:rPr>
              <a:t>  </a:t>
            </a:r>
          </a:p>
        </p:txBody>
      </p:sp>
      <p:sp>
        <p:nvSpPr>
          <p:cNvPr id="4" name="Footer Placeholder 3"/>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Grp="1" noChangeArrowheads="1"/>
          </p:cNvSpPr>
          <p:nvPr>
            <p:ph type="body" idx="1"/>
          </p:nvPr>
        </p:nvSpPr>
        <p:spPr>
          <a:xfrm>
            <a:off x="762000" y="914400"/>
            <a:ext cx="7772400" cy="4535487"/>
          </a:xfrm>
        </p:spPr>
        <p:txBody>
          <a:bodyPr/>
          <a:lstStyle/>
          <a:p>
            <a:pPr algn="just" eaLnBrk="1" hangingPunct="1">
              <a:lnSpc>
                <a:spcPct val="90000"/>
              </a:lnSpc>
            </a:pPr>
            <a:r>
              <a:rPr lang="en-US" sz="2400" b="1" dirty="0" smtClean="0">
                <a:solidFill>
                  <a:schemeClr val="tx2"/>
                </a:solidFill>
              </a:rPr>
              <a:t>With the progress of time the volume of Materia Medica was increasing day by day with the addition of newly proved medicines.</a:t>
            </a:r>
          </a:p>
          <a:p>
            <a:pPr algn="just" eaLnBrk="1" hangingPunct="1">
              <a:lnSpc>
                <a:spcPct val="90000"/>
              </a:lnSpc>
            </a:pPr>
            <a:endParaRPr lang="en-US" sz="2400" b="1" dirty="0" smtClean="0">
              <a:solidFill>
                <a:schemeClr val="tx2"/>
              </a:solidFill>
            </a:endParaRPr>
          </a:p>
          <a:p>
            <a:pPr algn="just" eaLnBrk="1" hangingPunct="1">
              <a:lnSpc>
                <a:spcPct val="90000"/>
              </a:lnSpc>
            </a:pPr>
            <a:r>
              <a:rPr lang="en-US" sz="2400" b="1" dirty="0" smtClean="0">
                <a:solidFill>
                  <a:schemeClr val="tx2"/>
                </a:solidFill>
              </a:rPr>
              <a:t>The philosophy and the conception of the man who is diseased changed and hence demand of Repertory in a new style with the new medicines were inevitable.</a:t>
            </a:r>
          </a:p>
          <a:p>
            <a:pPr algn="just" eaLnBrk="1" hangingPunct="1">
              <a:lnSpc>
                <a:spcPct val="90000"/>
              </a:lnSpc>
              <a:buFont typeface="Wingdings" pitchFamily="2" charset="2"/>
              <a:buNone/>
            </a:pPr>
            <a:endParaRPr lang="en-US" sz="2400" b="1" dirty="0" smtClean="0">
              <a:solidFill>
                <a:schemeClr val="tx2"/>
              </a:solidFill>
            </a:endParaRPr>
          </a:p>
          <a:p>
            <a:pPr algn="just" eaLnBrk="1" hangingPunct="1">
              <a:lnSpc>
                <a:spcPct val="90000"/>
              </a:lnSpc>
            </a:pPr>
            <a:r>
              <a:rPr lang="en-US" sz="2400" b="1" dirty="0" smtClean="0">
                <a:solidFill>
                  <a:schemeClr val="tx2"/>
                </a:solidFill>
              </a:rPr>
              <a:t>Hence a new method of repertory was necessary to publish though </a:t>
            </a:r>
            <a:r>
              <a:rPr lang="en-US" sz="2400" b="1" dirty="0" err="1" smtClean="0">
                <a:solidFill>
                  <a:schemeClr val="tx2"/>
                </a:solidFill>
              </a:rPr>
              <a:t>Boenninghausen’s</a:t>
            </a:r>
            <a:r>
              <a:rPr lang="en-US" sz="2400" b="1" dirty="0" smtClean="0">
                <a:solidFill>
                  <a:schemeClr val="tx2"/>
                </a:solidFill>
              </a:rPr>
              <a:t> works were best in the 18</a:t>
            </a:r>
            <a:r>
              <a:rPr lang="en-US" sz="2400" b="1" baseline="30000" dirty="0" smtClean="0">
                <a:solidFill>
                  <a:schemeClr val="tx2"/>
                </a:solidFill>
              </a:rPr>
              <a:t>th</a:t>
            </a:r>
            <a:r>
              <a:rPr lang="en-US" sz="2400" b="1" dirty="0" smtClean="0">
                <a:solidFill>
                  <a:schemeClr val="tx2"/>
                </a:solidFill>
              </a:rPr>
              <a:t> century.</a:t>
            </a:r>
            <a:r>
              <a:rPr lang="en-US" sz="2400" dirty="0" smtClean="0"/>
              <a:t>  </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p:cNvSpPr>
            <a:spLocks noGrp="1" noChangeArrowheads="1"/>
          </p:cNvSpPr>
          <p:nvPr>
            <p:ph type="body" idx="1"/>
          </p:nvPr>
        </p:nvSpPr>
        <p:spPr>
          <a:xfrm>
            <a:off x="457200" y="762000"/>
            <a:ext cx="8345488" cy="4876800"/>
          </a:xfrm>
        </p:spPr>
        <p:txBody>
          <a:bodyPr/>
          <a:lstStyle/>
          <a:p>
            <a:pPr marL="609600" indent="-609600" algn="just" eaLnBrk="1" hangingPunct="1"/>
            <a:r>
              <a:rPr lang="en-US" b="1" dirty="0" smtClean="0">
                <a:solidFill>
                  <a:schemeClr val="tx2"/>
                </a:solidFill>
              </a:rPr>
              <a:t>When Dr. Kent came into the homoeopathic world, he consulted the following Repertories:</a:t>
            </a:r>
          </a:p>
          <a:p>
            <a:pPr marL="609600" indent="-609600" algn="just" eaLnBrk="1" hangingPunct="1">
              <a:buFont typeface="Wingdings" pitchFamily="2" charset="2"/>
              <a:buAutoNum type="arabicPeriod"/>
            </a:pPr>
            <a:r>
              <a:rPr lang="en-US" b="1" dirty="0" err="1" smtClean="0">
                <a:solidFill>
                  <a:schemeClr val="tx2"/>
                </a:solidFill>
              </a:rPr>
              <a:t>Boenninghausen’s</a:t>
            </a:r>
            <a:r>
              <a:rPr lang="en-US" b="1" dirty="0" smtClean="0">
                <a:solidFill>
                  <a:schemeClr val="tx2"/>
                </a:solidFill>
              </a:rPr>
              <a:t> Repertory</a:t>
            </a:r>
          </a:p>
          <a:p>
            <a:pPr marL="609600" indent="-609600" algn="just" eaLnBrk="1" hangingPunct="1">
              <a:buFont typeface="Wingdings" pitchFamily="2" charset="2"/>
              <a:buAutoNum type="arabicPeriod"/>
            </a:pPr>
            <a:r>
              <a:rPr lang="en-US" b="1" dirty="0" err="1" smtClean="0">
                <a:solidFill>
                  <a:schemeClr val="tx2"/>
                </a:solidFill>
              </a:rPr>
              <a:t>Biegler’s</a:t>
            </a:r>
            <a:r>
              <a:rPr lang="en-US" b="1" dirty="0" smtClean="0">
                <a:solidFill>
                  <a:schemeClr val="tx2"/>
                </a:solidFill>
              </a:rPr>
              <a:t> Diary</a:t>
            </a:r>
          </a:p>
          <a:p>
            <a:pPr marL="609600" indent="-609600" algn="just" eaLnBrk="1" hangingPunct="1">
              <a:buFont typeface="Wingdings" pitchFamily="2" charset="2"/>
              <a:buAutoNum type="arabicPeriod"/>
            </a:pPr>
            <a:r>
              <a:rPr lang="en-US" b="1" dirty="0" smtClean="0">
                <a:solidFill>
                  <a:schemeClr val="tx2"/>
                </a:solidFill>
              </a:rPr>
              <a:t>Minton’s diseases of Women</a:t>
            </a:r>
          </a:p>
          <a:p>
            <a:pPr marL="609600" indent="-609600" algn="just" eaLnBrk="1" hangingPunct="1">
              <a:buFont typeface="Wingdings" pitchFamily="2" charset="2"/>
              <a:buAutoNum type="arabicPeriod"/>
            </a:pPr>
            <a:r>
              <a:rPr lang="en-US" b="1" dirty="0" err="1" smtClean="0">
                <a:solidFill>
                  <a:schemeClr val="tx2"/>
                </a:solidFill>
              </a:rPr>
              <a:t>Jahr’s</a:t>
            </a:r>
            <a:r>
              <a:rPr lang="en-US" b="1" dirty="0" smtClean="0">
                <a:solidFill>
                  <a:schemeClr val="tx2"/>
                </a:solidFill>
              </a:rPr>
              <a:t> Repertory</a:t>
            </a:r>
          </a:p>
          <a:p>
            <a:pPr marL="609600" indent="-609600" algn="just" eaLnBrk="1" hangingPunct="1">
              <a:buFont typeface="Wingdings" pitchFamily="2" charset="2"/>
              <a:buAutoNum type="arabicPeriod"/>
            </a:pPr>
            <a:r>
              <a:rPr lang="en-US" b="1" dirty="0" err="1" smtClean="0">
                <a:solidFill>
                  <a:schemeClr val="tx2"/>
                </a:solidFill>
              </a:rPr>
              <a:t>Lippe’s</a:t>
            </a:r>
            <a:r>
              <a:rPr lang="en-US" b="1" dirty="0" smtClean="0">
                <a:solidFill>
                  <a:schemeClr val="tx2"/>
                </a:solidFill>
              </a:rPr>
              <a:t> Repertory</a:t>
            </a:r>
          </a:p>
          <a:p>
            <a:pPr marL="609600" indent="-609600" algn="just" eaLnBrk="1" hangingPunct="1">
              <a:buFont typeface="Wingdings" pitchFamily="2" charset="2"/>
              <a:buNone/>
            </a:pPr>
            <a:endParaRPr lang="en-US" b="1" dirty="0" smtClean="0">
              <a:solidFill>
                <a:schemeClr val="tx2"/>
              </a:solidFill>
            </a:endParaRP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1"/>
          </p:nvPr>
        </p:nvSpPr>
        <p:spPr>
          <a:xfrm>
            <a:off x="685800" y="762000"/>
            <a:ext cx="7772400" cy="4840287"/>
          </a:xfrm>
        </p:spPr>
        <p:txBody>
          <a:bodyPr>
            <a:normAutofit lnSpcReduction="10000"/>
          </a:bodyPr>
          <a:lstStyle/>
          <a:p>
            <a:pPr algn="just" eaLnBrk="1" hangingPunct="1">
              <a:lnSpc>
                <a:spcPct val="90000"/>
              </a:lnSpc>
            </a:pPr>
            <a:r>
              <a:rPr lang="en-US" b="1" dirty="0" smtClean="0">
                <a:solidFill>
                  <a:srgbClr val="002060"/>
                </a:solidFill>
              </a:rPr>
              <a:t>Education in Medicine: Graduated from Eclectic Medical Institute  of Cincinnati, Ohio in 1878.</a:t>
            </a:r>
          </a:p>
          <a:p>
            <a:pPr algn="just" eaLnBrk="1" hangingPunct="1">
              <a:lnSpc>
                <a:spcPct val="90000"/>
              </a:lnSpc>
            </a:pPr>
            <a:endParaRPr lang="en-US" b="1" dirty="0" smtClean="0">
              <a:solidFill>
                <a:srgbClr val="002060"/>
              </a:solidFill>
            </a:endParaRPr>
          </a:p>
          <a:p>
            <a:pPr algn="just" eaLnBrk="1" hangingPunct="1">
              <a:lnSpc>
                <a:spcPct val="90000"/>
              </a:lnSpc>
            </a:pPr>
            <a:r>
              <a:rPr lang="en-US" b="1" dirty="0" smtClean="0">
                <a:solidFill>
                  <a:srgbClr val="002060"/>
                </a:solidFill>
              </a:rPr>
              <a:t>Started practicing in St. Louis (State of Missouri) as an Eclectic Physician and was also a Professor of Anatomy at the American college of Saint Louis.</a:t>
            </a:r>
          </a:p>
          <a:p>
            <a:pPr algn="just" eaLnBrk="1" hangingPunct="1">
              <a:lnSpc>
                <a:spcPct val="90000"/>
              </a:lnSpc>
            </a:pPr>
            <a:endParaRPr lang="en-US" b="1" dirty="0" smtClean="0">
              <a:solidFill>
                <a:srgbClr val="002060"/>
              </a:solidFill>
            </a:endParaRPr>
          </a:p>
          <a:p>
            <a:pPr algn="just" eaLnBrk="1" hangingPunct="1">
              <a:lnSpc>
                <a:spcPct val="90000"/>
              </a:lnSpc>
            </a:pPr>
            <a:r>
              <a:rPr lang="en-US" b="1" dirty="0" smtClean="0">
                <a:solidFill>
                  <a:srgbClr val="002060"/>
                </a:solidFill>
              </a:rPr>
              <a:t>Married at the age of 26 with an American Girl.  </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type="body" idx="1"/>
          </p:nvPr>
        </p:nvSpPr>
        <p:spPr>
          <a:xfrm>
            <a:off x="685800" y="990600"/>
            <a:ext cx="7772400" cy="4840287"/>
          </a:xfrm>
        </p:spPr>
        <p:txBody>
          <a:bodyPr/>
          <a:lstStyle/>
          <a:p>
            <a:pPr marL="609600" indent="-609600" algn="just" eaLnBrk="1" hangingPunct="1">
              <a:lnSpc>
                <a:spcPct val="90000"/>
              </a:lnSpc>
              <a:buFont typeface="Wingdings" pitchFamily="2" charset="2"/>
              <a:buNone/>
            </a:pPr>
            <a:r>
              <a:rPr lang="en-US" sz="2800" b="1" dirty="0" smtClean="0">
                <a:solidFill>
                  <a:schemeClr val="tx2"/>
                </a:solidFill>
              </a:rPr>
              <a:t>	Gradually the book of Boenninghausen commenced to be proved faulty one because of</a:t>
            </a:r>
          </a:p>
          <a:p>
            <a:pPr marL="609600" indent="-609600" algn="just" eaLnBrk="1" hangingPunct="1">
              <a:lnSpc>
                <a:spcPct val="90000"/>
              </a:lnSpc>
              <a:buFont typeface="Wingdings" pitchFamily="2" charset="2"/>
              <a:buAutoNum type="arabicPeriod"/>
            </a:pPr>
            <a:r>
              <a:rPr lang="en-US" sz="2800" b="1" dirty="0" smtClean="0">
                <a:solidFill>
                  <a:schemeClr val="tx2"/>
                </a:solidFill>
              </a:rPr>
              <a:t>Limited number of medicines</a:t>
            </a:r>
          </a:p>
          <a:p>
            <a:pPr marL="609600" indent="-609600" algn="just" eaLnBrk="1" hangingPunct="1">
              <a:lnSpc>
                <a:spcPct val="90000"/>
              </a:lnSpc>
              <a:buFont typeface="Wingdings" pitchFamily="2" charset="2"/>
              <a:buAutoNum type="arabicPeriod"/>
            </a:pPr>
            <a:r>
              <a:rPr lang="en-US" sz="2800" b="1" dirty="0" smtClean="0">
                <a:solidFill>
                  <a:schemeClr val="tx2"/>
                </a:solidFill>
              </a:rPr>
              <a:t>Limited number of rubrics</a:t>
            </a:r>
          </a:p>
          <a:p>
            <a:pPr marL="609600" indent="-609600" algn="just" eaLnBrk="1" hangingPunct="1">
              <a:lnSpc>
                <a:spcPct val="90000"/>
              </a:lnSpc>
              <a:buFont typeface="Wingdings" pitchFamily="2" charset="2"/>
              <a:buAutoNum type="arabicPeriod"/>
            </a:pPr>
            <a:r>
              <a:rPr lang="en-US" sz="2800" b="1" dirty="0" smtClean="0">
                <a:solidFill>
                  <a:schemeClr val="tx2"/>
                </a:solidFill>
              </a:rPr>
              <a:t>Error in the gradation of medicines</a:t>
            </a:r>
          </a:p>
          <a:p>
            <a:pPr marL="609600" indent="-609600" algn="just" eaLnBrk="1" hangingPunct="1">
              <a:lnSpc>
                <a:spcPct val="90000"/>
              </a:lnSpc>
              <a:buFont typeface="Wingdings" pitchFamily="2" charset="2"/>
              <a:buAutoNum type="arabicPeriod"/>
            </a:pPr>
            <a:r>
              <a:rPr lang="en-US" sz="2800" b="1" dirty="0" smtClean="0">
                <a:solidFill>
                  <a:schemeClr val="tx2"/>
                </a:solidFill>
              </a:rPr>
              <a:t>Error in cross references</a:t>
            </a:r>
          </a:p>
          <a:p>
            <a:pPr marL="609600" indent="-609600" algn="just" eaLnBrk="1" hangingPunct="1">
              <a:lnSpc>
                <a:spcPct val="90000"/>
              </a:lnSpc>
              <a:buFont typeface="Wingdings" pitchFamily="2" charset="2"/>
              <a:buAutoNum type="arabicPeriod"/>
            </a:pPr>
            <a:r>
              <a:rPr lang="en-US" sz="2800" b="1" dirty="0" smtClean="0">
                <a:solidFill>
                  <a:schemeClr val="tx2"/>
                </a:solidFill>
              </a:rPr>
              <a:t>Non availability of exact references</a:t>
            </a:r>
          </a:p>
          <a:p>
            <a:pPr marL="609600" indent="-609600" algn="just" eaLnBrk="1" hangingPunct="1">
              <a:lnSpc>
                <a:spcPct val="90000"/>
              </a:lnSpc>
              <a:buFont typeface="Wingdings" pitchFamily="2" charset="2"/>
              <a:buAutoNum type="arabicPeriod"/>
            </a:pPr>
            <a:r>
              <a:rPr lang="en-US" sz="2800" b="1" dirty="0" smtClean="0">
                <a:solidFill>
                  <a:schemeClr val="tx2"/>
                </a:solidFill>
              </a:rPr>
              <a:t>Changing philosophy</a:t>
            </a:r>
          </a:p>
          <a:p>
            <a:pPr marL="609600" indent="-609600" algn="just" eaLnBrk="1" hangingPunct="1">
              <a:lnSpc>
                <a:spcPct val="90000"/>
              </a:lnSpc>
              <a:buFont typeface="Wingdings" pitchFamily="2" charset="2"/>
              <a:buAutoNum type="arabicPeriod"/>
            </a:pPr>
            <a:r>
              <a:rPr lang="en-US" sz="2800" b="1" dirty="0" smtClean="0">
                <a:solidFill>
                  <a:schemeClr val="tx2"/>
                </a:solidFill>
              </a:rPr>
              <a:t>Laborious and time consuming</a:t>
            </a:r>
            <a:r>
              <a:rPr lang="en-US" sz="2800" dirty="0" smtClean="0"/>
              <a:t>  </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3"/>
          <p:cNvSpPr>
            <a:spLocks noGrp="1" noChangeArrowheads="1"/>
          </p:cNvSpPr>
          <p:nvPr>
            <p:ph type="body" idx="1"/>
          </p:nvPr>
        </p:nvSpPr>
        <p:spPr>
          <a:xfrm>
            <a:off x="762000" y="685800"/>
            <a:ext cx="7772400" cy="4840287"/>
          </a:xfrm>
        </p:spPr>
        <p:txBody>
          <a:bodyPr/>
          <a:lstStyle/>
          <a:p>
            <a:pPr algn="just" eaLnBrk="1" hangingPunct="1"/>
            <a:r>
              <a:rPr lang="en-US" sz="2800" b="1" dirty="0" smtClean="0">
                <a:solidFill>
                  <a:schemeClr val="tx2"/>
                </a:solidFill>
              </a:rPr>
              <a:t>He observed that the number of drugs and symptoms were so limited in Allen’s encyclopedia that it lacks half of symptoms.</a:t>
            </a:r>
          </a:p>
          <a:p>
            <a:pPr algn="just" eaLnBrk="1" hangingPunct="1"/>
            <a:endParaRPr lang="en-US" sz="2800" b="1" dirty="0" smtClean="0">
              <a:solidFill>
                <a:schemeClr val="tx2"/>
              </a:solidFill>
            </a:endParaRPr>
          </a:p>
          <a:p>
            <a:pPr algn="just" eaLnBrk="1" hangingPunct="1"/>
            <a:r>
              <a:rPr lang="en-US" sz="2800" b="1" dirty="0" err="1" smtClean="0">
                <a:solidFill>
                  <a:schemeClr val="tx2"/>
                </a:solidFill>
              </a:rPr>
              <a:t>Jahr’s</a:t>
            </a:r>
            <a:r>
              <a:rPr lang="en-US" sz="2800" b="1" dirty="0" smtClean="0">
                <a:solidFill>
                  <a:schemeClr val="tx2"/>
                </a:solidFill>
              </a:rPr>
              <a:t> repertory was next important, but it was the Repertory of old medicines only and in the mean time the pathogenesis of the disease being changed the book become useless.</a:t>
            </a:r>
          </a:p>
          <a:p>
            <a:pPr eaLnBrk="1" hangingPunct="1">
              <a:buFont typeface="Wingdings" pitchFamily="2" charset="2"/>
              <a:buNone/>
            </a:pPr>
            <a:r>
              <a:rPr lang="en-US" sz="2800" dirty="0" smtClean="0"/>
              <a:t>   </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type="body" idx="1"/>
          </p:nvPr>
        </p:nvSpPr>
        <p:spPr>
          <a:xfrm>
            <a:off x="685800" y="762000"/>
            <a:ext cx="7772400" cy="4840287"/>
          </a:xfrm>
        </p:spPr>
        <p:txBody>
          <a:bodyPr/>
          <a:lstStyle/>
          <a:p>
            <a:pPr algn="just" eaLnBrk="1" hangingPunct="1">
              <a:lnSpc>
                <a:spcPct val="90000"/>
              </a:lnSpc>
            </a:pPr>
            <a:r>
              <a:rPr lang="en-US" sz="2800" b="1" dirty="0" smtClean="0">
                <a:solidFill>
                  <a:schemeClr val="tx2"/>
                </a:solidFill>
              </a:rPr>
              <a:t>So he cope with the changing circumstances and also to overcome the above disadvantages, the development of a new repertory in a new style was the need of the time.</a:t>
            </a:r>
          </a:p>
          <a:p>
            <a:pPr algn="just" eaLnBrk="1" hangingPunct="1">
              <a:lnSpc>
                <a:spcPct val="90000"/>
              </a:lnSpc>
            </a:pPr>
            <a:endParaRPr lang="en-US" sz="2800" b="1" dirty="0" smtClean="0">
              <a:solidFill>
                <a:schemeClr val="tx2"/>
              </a:solidFill>
            </a:endParaRPr>
          </a:p>
          <a:p>
            <a:pPr algn="just" eaLnBrk="1" hangingPunct="1">
              <a:lnSpc>
                <a:spcPct val="90000"/>
              </a:lnSpc>
            </a:pPr>
            <a:r>
              <a:rPr lang="en-US" sz="2800" b="1" dirty="0" smtClean="0">
                <a:solidFill>
                  <a:schemeClr val="tx2"/>
                </a:solidFill>
              </a:rPr>
              <a:t>In fact, this need ultimately led to the development of </a:t>
            </a:r>
            <a:r>
              <a:rPr lang="en-US" sz="2800" b="1" dirty="0" smtClean="0">
                <a:solidFill>
                  <a:srgbClr val="FF33CC"/>
                </a:solidFill>
              </a:rPr>
              <a:t>Kent’s Repertory</a:t>
            </a:r>
            <a:r>
              <a:rPr lang="en-US" sz="2800" b="1" dirty="0" smtClean="0">
                <a:solidFill>
                  <a:schemeClr val="tx2"/>
                </a:solidFill>
              </a:rPr>
              <a:t> – a completely different repertory with different philosophical background and plan of construction for </a:t>
            </a:r>
            <a:r>
              <a:rPr lang="en-US" sz="2800" b="1" dirty="0" err="1" smtClean="0">
                <a:solidFill>
                  <a:schemeClr val="tx2"/>
                </a:solidFill>
              </a:rPr>
              <a:t>repertorizing</a:t>
            </a:r>
            <a:r>
              <a:rPr lang="en-US" sz="2800" b="1" dirty="0" smtClean="0">
                <a:solidFill>
                  <a:schemeClr val="tx2"/>
                </a:solidFill>
              </a:rPr>
              <a:t> in a new style.</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3"/>
          <p:cNvSpPr>
            <a:spLocks noGrp="1" noChangeArrowheads="1"/>
          </p:cNvSpPr>
          <p:nvPr>
            <p:ph type="body" idx="1"/>
          </p:nvPr>
        </p:nvSpPr>
        <p:spPr>
          <a:xfrm>
            <a:off x="914400" y="533400"/>
            <a:ext cx="7504112" cy="4840287"/>
          </a:xfrm>
        </p:spPr>
        <p:txBody>
          <a:bodyPr/>
          <a:lstStyle/>
          <a:p>
            <a:pPr algn="just" eaLnBrk="1" hangingPunct="1"/>
            <a:r>
              <a:rPr lang="en-US" b="1" dirty="0" smtClean="0">
                <a:solidFill>
                  <a:schemeClr val="tx2"/>
                </a:solidFill>
              </a:rPr>
              <a:t>Constantine </a:t>
            </a:r>
            <a:r>
              <a:rPr lang="en-US" b="1" dirty="0" err="1" smtClean="0">
                <a:solidFill>
                  <a:schemeClr val="tx2"/>
                </a:solidFill>
              </a:rPr>
              <a:t>Lippe</a:t>
            </a:r>
            <a:r>
              <a:rPr lang="en-US" b="1" dirty="0" smtClean="0">
                <a:solidFill>
                  <a:schemeClr val="tx2"/>
                </a:solidFill>
              </a:rPr>
              <a:t>, son of Adolf </a:t>
            </a:r>
            <a:r>
              <a:rPr lang="en-US" b="1" dirty="0" err="1" smtClean="0">
                <a:solidFill>
                  <a:schemeClr val="tx2"/>
                </a:solidFill>
              </a:rPr>
              <a:t>Lippe</a:t>
            </a:r>
            <a:r>
              <a:rPr lang="en-US" b="1" dirty="0" smtClean="0">
                <a:solidFill>
                  <a:schemeClr val="tx2"/>
                </a:solidFill>
              </a:rPr>
              <a:t> published</a:t>
            </a:r>
            <a:r>
              <a:rPr lang="en-US" b="1" dirty="0" smtClean="0">
                <a:solidFill>
                  <a:srgbClr val="FF33CC"/>
                </a:solidFill>
              </a:rPr>
              <a:t> “Repertory of More characteristics symptoms of Materia Medica”</a:t>
            </a:r>
            <a:r>
              <a:rPr lang="en-US" b="1" dirty="0" smtClean="0">
                <a:solidFill>
                  <a:schemeClr val="tx2"/>
                </a:solidFill>
              </a:rPr>
              <a:t> in the year 1879.</a:t>
            </a:r>
          </a:p>
          <a:p>
            <a:pPr algn="just" eaLnBrk="1" hangingPunct="1"/>
            <a:endParaRPr lang="en-US" b="1" dirty="0" smtClean="0">
              <a:solidFill>
                <a:schemeClr val="tx2"/>
              </a:solidFill>
            </a:endParaRPr>
          </a:p>
          <a:p>
            <a:pPr algn="just" eaLnBrk="1" hangingPunct="1"/>
            <a:r>
              <a:rPr lang="en-US" b="1" dirty="0" smtClean="0">
                <a:solidFill>
                  <a:schemeClr val="tx2"/>
                </a:solidFill>
              </a:rPr>
              <a:t>It was based on </a:t>
            </a:r>
            <a:r>
              <a:rPr lang="en-US" b="1" dirty="0" err="1" smtClean="0">
                <a:solidFill>
                  <a:schemeClr val="tx2"/>
                </a:solidFill>
              </a:rPr>
              <a:t>Jahr’s</a:t>
            </a:r>
            <a:r>
              <a:rPr lang="en-US" b="1" dirty="0" smtClean="0">
                <a:solidFill>
                  <a:schemeClr val="tx2"/>
                </a:solidFill>
              </a:rPr>
              <a:t> manual that was issued by </a:t>
            </a:r>
            <a:r>
              <a:rPr lang="en-US" b="1" dirty="0" err="1" smtClean="0">
                <a:solidFill>
                  <a:schemeClr val="tx2"/>
                </a:solidFill>
              </a:rPr>
              <a:t>Hering</a:t>
            </a:r>
            <a:r>
              <a:rPr lang="en-US" b="1" dirty="0" smtClean="0">
                <a:solidFill>
                  <a:schemeClr val="tx2"/>
                </a:solidFill>
              </a:rPr>
              <a:t> at Allentown Academy (the first homoeopathic school in Pennsylvania run by </a:t>
            </a:r>
            <a:r>
              <a:rPr lang="en-US" b="1" dirty="0" err="1" smtClean="0">
                <a:solidFill>
                  <a:schemeClr val="tx2"/>
                </a:solidFill>
              </a:rPr>
              <a:t>Hering</a:t>
            </a:r>
            <a:r>
              <a:rPr lang="en-US" b="1" dirty="0" smtClean="0">
                <a:solidFill>
                  <a:schemeClr val="tx2"/>
                </a:solidFill>
              </a:rPr>
              <a:t>)</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type="body" idx="1"/>
          </p:nvPr>
        </p:nvSpPr>
        <p:spPr>
          <a:xfrm>
            <a:off x="914400" y="838200"/>
            <a:ext cx="7772400" cy="4840287"/>
          </a:xfrm>
        </p:spPr>
        <p:txBody>
          <a:bodyPr/>
          <a:lstStyle/>
          <a:p>
            <a:pPr algn="just" eaLnBrk="1" hangingPunct="1"/>
            <a:r>
              <a:rPr lang="en-US" sz="2800" b="1" dirty="0" smtClean="0">
                <a:solidFill>
                  <a:schemeClr val="tx2"/>
                </a:solidFill>
              </a:rPr>
              <a:t>Dr. Kent used </a:t>
            </a:r>
            <a:r>
              <a:rPr lang="en-US" sz="2800" b="1" dirty="0" err="1" smtClean="0">
                <a:solidFill>
                  <a:schemeClr val="tx2"/>
                </a:solidFill>
              </a:rPr>
              <a:t>Lippe’s</a:t>
            </a:r>
            <a:r>
              <a:rPr lang="en-US" sz="2800" b="1" dirty="0" smtClean="0">
                <a:solidFill>
                  <a:schemeClr val="tx2"/>
                </a:solidFill>
              </a:rPr>
              <a:t> repertory for a number of years, until it was not only interleaved once but thrice.</a:t>
            </a:r>
          </a:p>
          <a:p>
            <a:pPr algn="just" eaLnBrk="1" hangingPunct="1"/>
            <a:r>
              <a:rPr lang="en-US" sz="2800" b="1" dirty="0" smtClean="0">
                <a:solidFill>
                  <a:schemeClr val="tx2"/>
                </a:solidFill>
              </a:rPr>
              <a:t>He noted his own observations and experiences not only on the margins but also in between the lines.</a:t>
            </a:r>
          </a:p>
          <a:p>
            <a:pPr algn="just" eaLnBrk="1" hangingPunct="1"/>
            <a:r>
              <a:rPr lang="en-US" sz="2800" b="1" dirty="0" smtClean="0">
                <a:solidFill>
                  <a:schemeClr val="tx2"/>
                </a:solidFill>
              </a:rPr>
              <a:t>After he took up teaching HMM in 1883, he became more and more aware of the vastness of the subject, and keenly felt the need for a better index (repertory). </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Grp="1" noChangeArrowheads="1"/>
          </p:cNvSpPr>
          <p:nvPr>
            <p:ph type="body" idx="1"/>
          </p:nvPr>
        </p:nvSpPr>
        <p:spPr>
          <a:xfrm>
            <a:off x="838200" y="914400"/>
            <a:ext cx="7580312" cy="4840287"/>
          </a:xfrm>
        </p:spPr>
        <p:txBody>
          <a:bodyPr/>
          <a:lstStyle/>
          <a:p>
            <a:pPr algn="just" eaLnBrk="1" hangingPunct="1"/>
            <a:r>
              <a:rPr lang="en-US" sz="2800" b="1" dirty="0" smtClean="0">
                <a:solidFill>
                  <a:schemeClr val="tx2"/>
                </a:solidFill>
              </a:rPr>
              <a:t>He talked to Lee of Philadelphia as </a:t>
            </a:r>
            <a:r>
              <a:rPr lang="en-US" sz="2800" b="1" dirty="0" err="1" smtClean="0">
                <a:solidFill>
                  <a:schemeClr val="tx2"/>
                </a:solidFill>
              </a:rPr>
              <a:t>Lippe’s</a:t>
            </a:r>
            <a:r>
              <a:rPr lang="en-US" sz="2800" b="1" dirty="0" smtClean="0">
                <a:solidFill>
                  <a:schemeClr val="tx2"/>
                </a:solidFill>
              </a:rPr>
              <a:t> abridged form of a new repertory was with Lee.</a:t>
            </a:r>
          </a:p>
          <a:p>
            <a:pPr algn="just" eaLnBrk="1" hangingPunct="1"/>
            <a:r>
              <a:rPr lang="en-US" sz="2800" b="1" dirty="0" err="1" smtClean="0">
                <a:solidFill>
                  <a:schemeClr val="tx2"/>
                </a:solidFill>
              </a:rPr>
              <a:t>Lippe</a:t>
            </a:r>
            <a:r>
              <a:rPr lang="en-US" sz="2800" b="1" dirty="0" smtClean="0">
                <a:solidFill>
                  <a:schemeClr val="tx2"/>
                </a:solidFill>
              </a:rPr>
              <a:t> had desired that Dr. Kent should work jointly with Lee in producing a comprehensive repertory.</a:t>
            </a:r>
          </a:p>
          <a:p>
            <a:pPr algn="just" eaLnBrk="1" hangingPunct="1"/>
            <a:r>
              <a:rPr lang="en-US" sz="2800" b="1" dirty="0" smtClean="0">
                <a:solidFill>
                  <a:schemeClr val="tx2"/>
                </a:solidFill>
              </a:rPr>
              <a:t>At that time, Dr. Kent had completed a repertory of the urinary organs, chill, fever and sweat, with other sections partly done.</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type="body" idx="1"/>
          </p:nvPr>
        </p:nvSpPr>
        <p:spPr>
          <a:xfrm>
            <a:off x="685800" y="914400"/>
            <a:ext cx="7772400" cy="4840287"/>
          </a:xfrm>
        </p:spPr>
        <p:txBody>
          <a:bodyPr/>
          <a:lstStyle/>
          <a:p>
            <a:pPr algn="just" eaLnBrk="1" hangingPunct="1"/>
            <a:r>
              <a:rPr lang="en-US" b="1" dirty="0" smtClean="0">
                <a:solidFill>
                  <a:schemeClr val="tx2"/>
                </a:solidFill>
              </a:rPr>
              <a:t>Taking help from Dr. Kent, Lee started working and compiled the Mind and Head sections.</a:t>
            </a:r>
          </a:p>
          <a:p>
            <a:pPr algn="just" eaLnBrk="1" hangingPunct="1"/>
            <a:endParaRPr lang="en-US" b="1" dirty="0" smtClean="0">
              <a:solidFill>
                <a:schemeClr val="tx2"/>
              </a:solidFill>
            </a:endParaRPr>
          </a:p>
          <a:p>
            <a:pPr algn="just" eaLnBrk="1" hangingPunct="1"/>
            <a:r>
              <a:rPr lang="en-US" b="1" dirty="0" smtClean="0">
                <a:solidFill>
                  <a:schemeClr val="tx2"/>
                </a:solidFill>
              </a:rPr>
              <a:t>But the compilation was not proper as it was based on </a:t>
            </a:r>
            <a:r>
              <a:rPr lang="en-US" b="1" dirty="0" err="1" smtClean="0">
                <a:solidFill>
                  <a:schemeClr val="tx2"/>
                </a:solidFill>
              </a:rPr>
              <a:t>Boenninghausen’s</a:t>
            </a:r>
            <a:r>
              <a:rPr lang="en-US" b="1" dirty="0" smtClean="0">
                <a:solidFill>
                  <a:schemeClr val="tx2"/>
                </a:solidFill>
              </a:rPr>
              <a:t> idea of generals and the modalities were given at the end of the book. </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noChangeArrowheads="1"/>
          </p:cNvSpPr>
          <p:nvPr>
            <p:ph type="body" idx="1"/>
          </p:nvPr>
        </p:nvSpPr>
        <p:spPr>
          <a:xfrm>
            <a:off x="685800" y="990600"/>
            <a:ext cx="7772400" cy="4840287"/>
          </a:xfrm>
        </p:spPr>
        <p:txBody>
          <a:bodyPr/>
          <a:lstStyle/>
          <a:p>
            <a:pPr algn="just" eaLnBrk="1" hangingPunct="1"/>
            <a:r>
              <a:rPr lang="en-US" b="1" dirty="0" smtClean="0">
                <a:solidFill>
                  <a:schemeClr val="tx2"/>
                </a:solidFill>
              </a:rPr>
              <a:t>Lee’s work was not </a:t>
            </a:r>
            <a:r>
              <a:rPr lang="en-US" b="1" dirty="0" err="1" smtClean="0">
                <a:solidFill>
                  <a:schemeClr val="tx2"/>
                </a:solidFill>
              </a:rPr>
              <a:t>upto</a:t>
            </a:r>
            <a:r>
              <a:rPr lang="en-US" b="1" dirty="0" smtClean="0">
                <a:solidFill>
                  <a:schemeClr val="tx2"/>
                </a:solidFill>
              </a:rPr>
              <a:t> the expectations of Dr. Kent.</a:t>
            </a:r>
          </a:p>
          <a:p>
            <a:pPr algn="just" eaLnBrk="1" hangingPunct="1"/>
            <a:endParaRPr lang="en-US" b="1" dirty="0" smtClean="0">
              <a:solidFill>
                <a:schemeClr val="tx2"/>
              </a:solidFill>
            </a:endParaRPr>
          </a:p>
          <a:p>
            <a:pPr algn="just" eaLnBrk="1" hangingPunct="1"/>
            <a:r>
              <a:rPr lang="en-US" b="1" dirty="0" smtClean="0">
                <a:solidFill>
                  <a:schemeClr val="tx2"/>
                </a:solidFill>
              </a:rPr>
              <a:t>Later, when Lee became blind, </a:t>
            </a:r>
            <a:r>
              <a:rPr lang="en-US" b="1" dirty="0" err="1" smtClean="0">
                <a:solidFill>
                  <a:schemeClr val="tx2"/>
                </a:solidFill>
              </a:rPr>
              <a:t>Dr.Kent</a:t>
            </a:r>
            <a:r>
              <a:rPr lang="en-US" b="1" dirty="0" smtClean="0">
                <a:solidFill>
                  <a:schemeClr val="tx2"/>
                </a:solidFill>
              </a:rPr>
              <a:t> took it up, revised and arranged it according to his own plan.</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Grp="1" noChangeArrowheads="1"/>
          </p:cNvSpPr>
          <p:nvPr>
            <p:ph type="body" idx="1"/>
          </p:nvPr>
        </p:nvSpPr>
        <p:spPr>
          <a:xfrm>
            <a:off x="838200" y="1066800"/>
            <a:ext cx="7772400" cy="4840287"/>
          </a:xfrm>
        </p:spPr>
        <p:txBody>
          <a:bodyPr>
            <a:normAutofit lnSpcReduction="10000"/>
          </a:bodyPr>
          <a:lstStyle/>
          <a:p>
            <a:pPr algn="just" eaLnBrk="1" hangingPunct="1">
              <a:lnSpc>
                <a:spcPct val="90000"/>
              </a:lnSpc>
            </a:pPr>
            <a:r>
              <a:rPr lang="en-US" b="1" dirty="0" smtClean="0">
                <a:solidFill>
                  <a:schemeClr val="tx2"/>
                </a:solidFill>
              </a:rPr>
              <a:t>The plan that Dr. Kent followed was chiefly that of </a:t>
            </a:r>
            <a:r>
              <a:rPr lang="en-US" b="1" dirty="0" err="1" smtClean="0">
                <a:solidFill>
                  <a:schemeClr val="tx2"/>
                </a:solidFill>
              </a:rPr>
              <a:t>Lippe</a:t>
            </a:r>
            <a:r>
              <a:rPr lang="en-US" b="1" dirty="0" smtClean="0">
                <a:solidFill>
                  <a:schemeClr val="tx2"/>
                </a:solidFill>
              </a:rPr>
              <a:t>, which was outlined in </a:t>
            </a:r>
            <a:r>
              <a:rPr lang="en-US" b="1" dirty="0" smtClean="0">
                <a:solidFill>
                  <a:srgbClr val="FF33CC"/>
                </a:solidFill>
              </a:rPr>
              <a:t>“</a:t>
            </a:r>
            <a:r>
              <a:rPr lang="en-US" b="1" i="1" dirty="0" err="1" smtClean="0">
                <a:solidFill>
                  <a:srgbClr val="FF33CC"/>
                </a:solidFill>
              </a:rPr>
              <a:t>Lippe</a:t>
            </a:r>
            <a:r>
              <a:rPr lang="en-US" b="1" i="1" dirty="0" smtClean="0">
                <a:solidFill>
                  <a:srgbClr val="FF33CC"/>
                </a:solidFill>
              </a:rPr>
              <a:t> Handbook of Characteristics”. </a:t>
            </a:r>
          </a:p>
          <a:p>
            <a:pPr algn="just" eaLnBrk="1" hangingPunct="1">
              <a:lnSpc>
                <a:spcPct val="90000"/>
              </a:lnSpc>
            </a:pPr>
            <a:endParaRPr lang="en-US" b="1" i="1" dirty="0" smtClean="0">
              <a:solidFill>
                <a:srgbClr val="FF33CC"/>
              </a:solidFill>
            </a:endParaRPr>
          </a:p>
          <a:p>
            <a:pPr algn="just" eaLnBrk="1" hangingPunct="1">
              <a:lnSpc>
                <a:spcPct val="90000"/>
              </a:lnSpc>
            </a:pPr>
            <a:r>
              <a:rPr lang="en-US" b="1" dirty="0" smtClean="0">
                <a:solidFill>
                  <a:schemeClr val="tx2"/>
                </a:solidFill>
              </a:rPr>
              <a:t>Dr. Kent also added his clinical notes, especially those, which did not contradict proving.</a:t>
            </a:r>
          </a:p>
          <a:p>
            <a:pPr algn="just" eaLnBrk="1" hangingPunct="1">
              <a:lnSpc>
                <a:spcPct val="90000"/>
              </a:lnSpc>
            </a:pPr>
            <a:endParaRPr lang="en-US" b="1" dirty="0" smtClean="0">
              <a:solidFill>
                <a:schemeClr val="tx2"/>
              </a:solidFill>
            </a:endParaRPr>
          </a:p>
          <a:p>
            <a:pPr algn="just" eaLnBrk="1" hangingPunct="1">
              <a:lnSpc>
                <a:spcPct val="90000"/>
              </a:lnSpc>
            </a:pPr>
            <a:r>
              <a:rPr lang="en-US" b="1" dirty="0" smtClean="0">
                <a:solidFill>
                  <a:schemeClr val="tx2"/>
                </a:solidFill>
              </a:rPr>
              <a:t>After completion of the work, Dr. Kent started using it for his own purpose. </a:t>
            </a:r>
          </a:p>
          <a:p>
            <a:pPr algn="just" eaLnBrk="1" hangingPunct="1">
              <a:lnSpc>
                <a:spcPct val="90000"/>
              </a:lnSpc>
            </a:pPr>
            <a:endParaRPr lang="en-US" b="1" i="1" dirty="0" smtClean="0">
              <a:solidFill>
                <a:srgbClr val="FF33CC"/>
              </a:solidFill>
            </a:endParaRP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3"/>
          <p:cNvSpPr>
            <a:spLocks noGrp="1" noChangeArrowheads="1"/>
          </p:cNvSpPr>
          <p:nvPr>
            <p:ph type="body" idx="1"/>
          </p:nvPr>
        </p:nvSpPr>
        <p:spPr>
          <a:xfrm>
            <a:off x="762000" y="838200"/>
            <a:ext cx="7772400" cy="4840287"/>
          </a:xfrm>
        </p:spPr>
        <p:txBody>
          <a:bodyPr/>
          <a:lstStyle/>
          <a:p>
            <a:pPr algn="just" eaLnBrk="1" hangingPunct="1"/>
            <a:r>
              <a:rPr lang="en-US" b="1" dirty="0" smtClean="0">
                <a:solidFill>
                  <a:schemeClr val="tx2"/>
                </a:solidFill>
              </a:rPr>
              <a:t>Dr. </a:t>
            </a:r>
            <a:r>
              <a:rPr lang="en-US" b="1" dirty="0" err="1" smtClean="0">
                <a:solidFill>
                  <a:schemeClr val="tx2"/>
                </a:solidFill>
              </a:rPr>
              <a:t>Beigler</a:t>
            </a:r>
            <a:r>
              <a:rPr lang="en-US" b="1" dirty="0" smtClean="0">
                <a:solidFill>
                  <a:schemeClr val="tx2"/>
                </a:solidFill>
              </a:rPr>
              <a:t> of Rochester visited Dr. Kent’s office and being charmed by his compilation and sincere works with the modern thoughts insisted him to publish the book earlier. </a:t>
            </a:r>
          </a:p>
          <a:p>
            <a:pPr algn="just" eaLnBrk="1" hangingPunct="1"/>
            <a:r>
              <a:rPr lang="en-US" b="1" dirty="0" smtClean="0">
                <a:solidFill>
                  <a:schemeClr val="tx2"/>
                </a:solidFill>
              </a:rPr>
              <a:t> </a:t>
            </a:r>
          </a:p>
          <a:p>
            <a:pPr algn="just" eaLnBrk="1" hangingPunct="1"/>
            <a:r>
              <a:rPr lang="en-US" b="1" dirty="0" smtClean="0">
                <a:solidFill>
                  <a:schemeClr val="tx2"/>
                </a:solidFill>
              </a:rPr>
              <a:t>Dr. Kent expressed the difficulty of publishing it on account of exorbitant cost. </a:t>
            </a:r>
            <a:r>
              <a:rPr lang="en-US" b="1" dirty="0" smtClean="0"/>
              <a:t> </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eaLnBrk="1" hangingPunct="1"/>
            <a:r>
              <a:rPr lang="en-US" b="1" smtClean="0"/>
              <a:t>Interest in Homoeopathy</a:t>
            </a:r>
          </a:p>
        </p:txBody>
      </p:sp>
      <p:sp>
        <p:nvSpPr>
          <p:cNvPr id="8195" name="Rectangle 3"/>
          <p:cNvSpPr>
            <a:spLocks noGrp="1" noChangeArrowheads="1"/>
          </p:cNvSpPr>
          <p:nvPr>
            <p:ph type="body" idx="1"/>
          </p:nvPr>
        </p:nvSpPr>
        <p:spPr>
          <a:xfrm>
            <a:off x="685800" y="1600200"/>
            <a:ext cx="7772400" cy="4227513"/>
          </a:xfrm>
        </p:spPr>
        <p:txBody>
          <a:bodyPr>
            <a:normAutofit fontScale="92500" lnSpcReduction="10000"/>
          </a:bodyPr>
          <a:lstStyle/>
          <a:p>
            <a:pPr algn="just" eaLnBrk="1" hangingPunct="1"/>
            <a:r>
              <a:rPr lang="en-US" b="1" dirty="0" smtClean="0">
                <a:solidFill>
                  <a:srgbClr val="002060"/>
                </a:solidFill>
              </a:rPr>
              <a:t>He became interested in Homoeopathy in 1878 when his wife had suffered from debility, languor, </a:t>
            </a:r>
            <a:r>
              <a:rPr lang="en-US" b="1" dirty="0" err="1" smtClean="0">
                <a:solidFill>
                  <a:srgbClr val="002060"/>
                </a:solidFill>
              </a:rPr>
              <a:t>anaemia</a:t>
            </a:r>
            <a:r>
              <a:rPr lang="en-US" b="1" dirty="0" smtClean="0">
                <a:solidFill>
                  <a:srgbClr val="002060"/>
                </a:solidFill>
              </a:rPr>
              <a:t> and persistent insomnia.   </a:t>
            </a:r>
          </a:p>
          <a:p>
            <a:pPr algn="just" eaLnBrk="1" hangingPunct="1"/>
            <a:endParaRPr lang="en-US" b="1" dirty="0" smtClean="0">
              <a:solidFill>
                <a:srgbClr val="002060"/>
              </a:solidFill>
            </a:endParaRPr>
          </a:p>
          <a:p>
            <a:pPr algn="just" eaLnBrk="1" hangingPunct="1"/>
            <a:r>
              <a:rPr lang="en-US" b="1" dirty="0" smtClean="0">
                <a:solidFill>
                  <a:srgbClr val="002060"/>
                </a:solidFill>
              </a:rPr>
              <a:t>Neither his own eclectic practitioners nor those of the allopathic school could bring about an improvement in his wife’s condition. </a:t>
            </a:r>
          </a:p>
        </p:txBody>
      </p:sp>
      <p:sp>
        <p:nvSpPr>
          <p:cNvPr id="4" name="Footer Placeholder 3"/>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p:cNvSpPr>
            <a:spLocks noGrp="1" noChangeArrowheads="1"/>
          </p:cNvSpPr>
          <p:nvPr>
            <p:ph type="body" idx="1"/>
          </p:nvPr>
        </p:nvSpPr>
        <p:spPr>
          <a:xfrm>
            <a:off x="609600" y="1066800"/>
            <a:ext cx="8229600" cy="4525963"/>
          </a:xfrm>
        </p:spPr>
        <p:txBody>
          <a:bodyPr/>
          <a:lstStyle/>
          <a:p>
            <a:pPr algn="just" eaLnBrk="1" hangingPunct="1"/>
            <a:r>
              <a:rPr lang="en-US" b="1" dirty="0" smtClean="0">
                <a:solidFill>
                  <a:schemeClr val="tx2"/>
                </a:solidFill>
              </a:rPr>
              <a:t>At last, Dr. Kimball, Thurston and </a:t>
            </a:r>
            <a:r>
              <a:rPr lang="en-US" b="1" dirty="0" err="1" smtClean="0">
                <a:solidFill>
                  <a:schemeClr val="tx2"/>
                </a:solidFill>
              </a:rPr>
              <a:t>Beigler</a:t>
            </a:r>
            <a:r>
              <a:rPr lang="en-US" b="1" dirty="0" smtClean="0">
                <a:solidFill>
                  <a:schemeClr val="tx2"/>
                </a:solidFill>
              </a:rPr>
              <a:t> helped him to get enough subscribers to justify the publication.</a:t>
            </a:r>
          </a:p>
          <a:p>
            <a:pPr algn="just" eaLnBrk="1" hangingPunct="1"/>
            <a:endParaRPr lang="en-US" b="1" dirty="0" smtClean="0">
              <a:solidFill>
                <a:schemeClr val="tx2"/>
              </a:solidFill>
            </a:endParaRPr>
          </a:p>
          <a:p>
            <a:pPr algn="just" eaLnBrk="1" hangingPunct="1"/>
            <a:r>
              <a:rPr lang="en-US" b="1" dirty="0" smtClean="0">
                <a:solidFill>
                  <a:schemeClr val="tx2"/>
                </a:solidFill>
              </a:rPr>
              <a:t>Dr. </a:t>
            </a:r>
            <a:r>
              <a:rPr lang="en-US" b="1" dirty="0" err="1" smtClean="0">
                <a:solidFill>
                  <a:schemeClr val="tx2"/>
                </a:solidFill>
              </a:rPr>
              <a:t>Boericke</a:t>
            </a:r>
            <a:r>
              <a:rPr lang="en-US" b="1" dirty="0" smtClean="0">
                <a:solidFill>
                  <a:schemeClr val="tx2"/>
                </a:solidFill>
              </a:rPr>
              <a:t>, president of </a:t>
            </a:r>
            <a:r>
              <a:rPr lang="en-US" b="1" dirty="0" err="1" smtClean="0">
                <a:solidFill>
                  <a:schemeClr val="tx2"/>
                </a:solidFill>
              </a:rPr>
              <a:t>Boericke</a:t>
            </a:r>
            <a:r>
              <a:rPr lang="en-US" b="1" dirty="0" smtClean="0">
                <a:solidFill>
                  <a:schemeClr val="tx2"/>
                </a:solidFill>
              </a:rPr>
              <a:t> and </a:t>
            </a:r>
            <a:r>
              <a:rPr lang="en-US" b="1" dirty="0" err="1" smtClean="0">
                <a:solidFill>
                  <a:schemeClr val="tx2"/>
                </a:solidFill>
              </a:rPr>
              <a:t>Tafel</a:t>
            </a:r>
            <a:r>
              <a:rPr lang="en-US" b="1" dirty="0" smtClean="0">
                <a:solidFill>
                  <a:schemeClr val="tx2"/>
                </a:solidFill>
              </a:rPr>
              <a:t> refused to publish it because to publish it, it requires too much cost.</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Grp="1" noChangeArrowheads="1"/>
          </p:cNvSpPr>
          <p:nvPr>
            <p:ph type="body" idx="1"/>
          </p:nvPr>
        </p:nvSpPr>
        <p:spPr>
          <a:xfrm>
            <a:off x="838200" y="1143000"/>
            <a:ext cx="7772400" cy="4840287"/>
          </a:xfrm>
        </p:spPr>
        <p:txBody>
          <a:bodyPr>
            <a:normAutofit lnSpcReduction="10000"/>
          </a:bodyPr>
          <a:lstStyle/>
          <a:p>
            <a:pPr algn="just" eaLnBrk="1" hangingPunct="1"/>
            <a:r>
              <a:rPr lang="en-US" sz="2800" b="1" dirty="0" smtClean="0">
                <a:solidFill>
                  <a:schemeClr val="tx2"/>
                </a:solidFill>
              </a:rPr>
              <a:t>Dr. Kent was also desired to publish it but it required a large amount of money, which accounted about 900 lbs.</a:t>
            </a:r>
          </a:p>
          <a:p>
            <a:pPr algn="just" eaLnBrk="1" hangingPunct="1"/>
            <a:endParaRPr lang="en-US" sz="2800" b="1" dirty="0" smtClean="0">
              <a:solidFill>
                <a:schemeClr val="tx2"/>
              </a:solidFill>
            </a:endParaRPr>
          </a:p>
          <a:p>
            <a:pPr algn="just" eaLnBrk="1" hangingPunct="1"/>
            <a:r>
              <a:rPr lang="en-US" sz="2800" b="1" dirty="0" smtClean="0">
                <a:solidFill>
                  <a:schemeClr val="tx2"/>
                </a:solidFill>
              </a:rPr>
              <a:t>So he adopted a business plan and announced for advanced bookings of his repertory in cheap rate 30 lbs per copy.</a:t>
            </a:r>
          </a:p>
          <a:p>
            <a:pPr algn="just" eaLnBrk="1" hangingPunct="1"/>
            <a:endParaRPr lang="en-US" sz="2800" b="1" dirty="0" smtClean="0">
              <a:solidFill>
                <a:schemeClr val="tx2"/>
              </a:solidFill>
            </a:endParaRPr>
          </a:p>
          <a:p>
            <a:pPr algn="just" eaLnBrk="1" hangingPunct="1"/>
            <a:r>
              <a:rPr lang="en-US" sz="2800" b="1" dirty="0" smtClean="0">
                <a:solidFill>
                  <a:schemeClr val="tx2"/>
                </a:solidFill>
              </a:rPr>
              <a:t>Money came from different interested physicians and thus he published his first edition in 1897.</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3"/>
          <p:cNvSpPr>
            <a:spLocks noGrp="1" noChangeArrowheads="1"/>
          </p:cNvSpPr>
          <p:nvPr>
            <p:ph type="body" idx="1"/>
          </p:nvPr>
        </p:nvSpPr>
        <p:spPr>
          <a:xfrm>
            <a:off x="838200" y="838200"/>
            <a:ext cx="7772400" cy="4840287"/>
          </a:xfrm>
        </p:spPr>
        <p:txBody>
          <a:bodyPr/>
          <a:lstStyle/>
          <a:p>
            <a:pPr algn="just" eaLnBrk="1" hangingPunct="1">
              <a:lnSpc>
                <a:spcPct val="90000"/>
              </a:lnSpc>
              <a:buFont typeface="Wingdings" pitchFamily="2" charset="2"/>
              <a:buNone/>
            </a:pPr>
            <a:r>
              <a:rPr lang="en-US" dirty="0" smtClean="0"/>
              <a:t>	</a:t>
            </a:r>
            <a:r>
              <a:rPr lang="en-US" b="1" dirty="0" smtClean="0">
                <a:solidFill>
                  <a:schemeClr val="tx2"/>
                </a:solidFill>
              </a:rPr>
              <a:t>Kent’s repertory has six editions of the original book.  There have also been some variations of Kent’s Repertory:</a:t>
            </a:r>
          </a:p>
          <a:p>
            <a:pPr eaLnBrk="1" hangingPunct="1">
              <a:lnSpc>
                <a:spcPct val="90000"/>
              </a:lnSpc>
            </a:pPr>
            <a:r>
              <a:rPr lang="en-US" b="1" dirty="0" err="1" smtClean="0">
                <a:solidFill>
                  <a:schemeClr val="tx2"/>
                </a:solidFill>
              </a:rPr>
              <a:t>Repertorium</a:t>
            </a:r>
            <a:r>
              <a:rPr lang="en-US" b="1" dirty="0" smtClean="0">
                <a:solidFill>
                  <a:schemeClr val="tx2"/>
                </a:solidFill>
              </a:rPr>
              <a:t> </a:t>
            </a:r>
            <a:r>
              <a:rPr lang="en-US" b="1" dirty="0" err="1" smtClean="0">
                <a:solidFill>
                  <a:schemeClr val="tx2"/>
                </a:solidFill>
              </a:rPr>
              <a:t>Generale</a:t>
            </a:r>
            <a:r>
              <a:rPr lang="en-US" b="1" dirty="0" smtClean="0">
                <a:solidFill>
                  <a:schemeClr val="tx2"/>
                </a:solidFill>
              </a:rPr>
              <a:t> by </a:t>
            </a:r>
            <a:r>
              <a:rPr lang="en-US" b="1" i="1" dirty="0" err="1" smtClean="0">
                <a:solidFill>
                  <a:schemeClr val="hlink"/>
                </a:solidFill>
              </a:rPr>
              <a:t>Jost</a:t>
            </a:r>
            <a:r>
              <a:rPr lang="en-US" b="1" i="1" dirty="0" smtClean="0">
                <a:solidFill>
                  <a:schemeClr val="hlink"/>
                </a:solidFill>
              </a:rPr>
              <a:t> </a:t>
            </a:r>
            <a:r>
              <a:rPr lang="en-US" b="1" i="1" dirty="0" err="1" smtClean="0">
                <a:solidFill>
                  <a:schemeClr val="hlink"/>
                </a:solidFill>
              </a:rPr>
              <a:t>Kunzli</a:t>
            </a:r>
            <a:endParaRPr lang="en-US" b="1" i="1" dirty="0" smtClean="0">
              <a:solidFill>
                <a:schemeClr val="hlink"/>
              </a:solidFill>
            </a:endParaRPr>
          </a:p>
          <a:p>
            <a:pPr eaLnBrk="1" hangingPunct="1">
              <a:lnSpc>
                <a:spcPct val="90000"/>
              </a:lnSpc>
            </a:pPr>
            <a:r>
              <a:rPr lang="en-US" b="1" dirty="0" smtClean="0">
                <a:solidFill>
                  <a:schemeClr val="tx2"/>
                </a:solidFill>
              </a:rPr>
              <a:t>Final General Repertory by </a:t>
            </a:r>
            <a:r>
              <a:rPr lang="en-US" b="1" i="1" dirty="0" smtClean="0">
                <a:solidFill>
                  <a:schemeClr val="hlink"/>
                </a:solidFill>
              </a:rPr>
              <a:t>Pierre Schmidt</a:t>
            </a:r>
          </a:p>
          <a:p>
            <a:pPr eaLnBrk="1" hangingPunct="1">
              <a:lnSpc>
                <a:spcPct val="90000"/>
              </a:lnSpc>
            </a:pPr>
            <a:r>
              <a:rPr lang="en-US" b="1" dirty="0" smtClean="0">
                <a:solidFill>
                  <a:schemeClr val="tx2"/>
                </a:solidFill>
              </a:rPr>
              <a:t>Kent’s Repertory (corrected version) by </a:t>
            </a:r>
            <a:r>
              <a:rPr lang="en-US" b="1" i="1" dirty="0" err="1" smtClean="0">
                <a:solidFill>
                  <a:schemeClr val="hlink"/>
                </a:solidFill>
              </a:rPr>
              <a:t>R.P.</a:t>
            </a:r>
            <a:r>
              <a:rPr lang="en-US" b="1" i="1" dirty="0" smtClean="0">
                <a:solidFill>
                  <a:schemeClr val="hlink"/>
                </a:solidFill>
              </a:rPr>
              <a:t> Patel</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p:cNvSpPr>
            <a:spLocks noGrp="1" noChangeArrowheads="1"/>
          </p:cNvSpPr>
          <p:nvPr>
            <p:ph type="body" idx="1"/>
          </p:nvPr>
        </p:nvSpPr>
        <p:spPr>
          <a:xfrm>
            <a:off x="762000" y="914400"/>
            <a:ext cx="7772400" cy="4840287"/>
          </a:xfrm>
        </p:spPr>
        <p:txBody>
          <a:bodyPr/>
          <a:lstStyle/>
          <a:p>
            <a:pPr eaLnBrk="1" hangingPunct="1">
              <a:buFont typeface="Wingdings" pitchFamily="2" charset="2"/>
              <a:buNone/>
            </a:pPr>
            <a:r>
              <a:rPr lang="en-US" b="1" dirty="0" smtClean="0"/>
              <a:t>	</a:t>
            </a:r>
            <a:r>
              <a:rPr lang="en-US" b="1" dirty="0" smtClean="0">
                <a:solidFill>
                  <a:schemeClr val="tx2"/>
                </a:solidFill>
              </a:rPr>
              <a:t>Certain other repertories are developed on the basis of the principles of Kent’s Repertory e.g.:</a:t>
            </a:r>
          </a:p>
          <a:p>
            <a:pPr eaLnBrk="1" hangingPunct="1"/>
            <a:r>
              <a:rPr lang="en-US" b="1" dirty="0" smtClean="0">
                <a:solidFill>
                  <a:schemeClr val="tx2"/>
                </a:solidFill>
              </a:rPr>
              <a:t>Synthetic Repertory by </a:t>
            </a:r>
            <a:r>
              <a:rPr lang="en-US" b="1" i="1" dirty="0" err="1" smtClean="0">
                <a:solidFill>
                  <a:schemeClr val="hlink"/>
                </a:solidFill>
              </a:rPr>
              <a:t>Barthel</a:t>
            </a:r>
            <a:r>
              <a:rPr lang="en-US" b="1" dirty="0" smtClean="0">
                <a:solidFill>
                  <a:schemeClr val="hlink"/>
                </a:solidFill>
              </a:rPr>
              <a:t> </a:t>
            </a:r>
            <a:r>
              <a:rPr lang="en-US" b="1" i="1" dirty="0" smtClean="0">
                <a:solidFill>
                  <a:schemeClr val="hlink"/>
                </a:solidFill>
              </a:rPr>
              <a:t>and</a:t>
            </a:r>
            <a:r>
              <a:rPr lang="en-US" b="1" dirty="0" smtClean="0">
                <a:solidFill>
                  <a:schemeClr val="hlink"/>
                </a:solidFill>
              </a:rPr>
              <a:t> </a:t>
            </a:r>
            <a:r>
              <a:rPr lang="en-US" b="1" i="1" dirty="0" err="1" smtClean="0">
                <a:solidFill>
                  <a:schemeClr val="hlink"/>
                </a:solidFill>
              </a:rPr>
              <a:t>Klunker</a:t>
            </a:r>
            <a:endParaRPr lang="en-US" b="1" i="1" dirty="0" smtClean="0">
              <a:solidFill>
                <a:schemeClr val="hlink"/>
              </a:solidFill>
            </a:endParaRPr>
          </a:p>
          <a:p>
            <a:pPr eaLnBrk="1" hangingPunct="1"/>
            <a:r>
              <a:rPr lang="en-US" b="1" dirty="0" smtClean="0">
                <a:solidFill>
                  <a:schemeClr val="tx2"/>
                </a:solidFill>
              </a:rPr>
              <a:t>Synthesis by </a:t>
            </a:r>
            <a:r>
              <a:rPr lang="en-US" b="1" i="1" dirty="0" smtClean="0">
                <a:solidFill>
                  <a:schemeClr val="hlink"/>
                </a:solidFill>
              </a:rPr>
              <a:t>Fredrick</a:t>
            </a:r>
            <a:r>
              <a:rPr lang="en-US" b="1" dirty="0" smtClean="0">
                <a:solidFill>
                  <a:schemeClr val="hlink"/>
                </a:solidFill>
              </a:rPr>
              <a:t> </a:t>
            </a:r>
            <a:r>
              <a:rPr lang="en-US" b="1" i="1" dirty="0" err="1" smtClean="0">
                <a:solidFill>
                  <a:schemeClr val="hlink"/>
                </a:solidFill>
              </a:rPr>
              <a:t>Schroyens</a:t>
            </a:r>
            <a:endParaRPr lang="en-US" b="1" i="1" dirty="0" smtClean="0">
              <a:solidFill>
                <a:schemeClr val="hlink"/>
              </a:solidFill>
            </a:endParaRPr>
          </a:p>
          <a:p>
            <a:pPr eaLnBrk="1" hangingPunct="1"/>
            <a:r>
              <a:rPr lang="en-US" b="1" dirty="0" smtClean="0">
                <a:solidFill>
                  <a:schemeClr val="tx2"/>
                </a:solidFill>
              </a:rPr>
              <a:t>Kent’s comparative Repertory by </a:t>
            </a:r>
            <a:r>
              <a:rPr lang="en-US" b="1" i="1" dirty="0" err="1" smtClean="0">
                <a:solidFill>
                  <a:schemeClr val="hlink"/>
                </a:solidFill>
              </a:rPr>
              <a:t>Dockx</a:t>
            </a:r>
            <a:r>
              <a:rPr lang="en-US" b="1" dirty="0" smtClean="0">
                <a:solidFill>
                  <a:schemeClr val="hlink"/>
                </a:solidFill>
              </a:rPr>
              <a:t> </a:t>
            </a:r>
            <a:r>
              <a:rPr lang="en-US" b="1" i="1" dirty="0" smtClean="0">
                <a:solidFill>
                  <a:schemeClr val="hlink"/>
                </a:solidFill>
              </a:rPr>
              <a:t>and</a:t>
            </a:r>
            <a:r>
              <a:rPr lang="en-US" b="1" dirty="0" smtClean="0">
                <a:solidFill>
                  <a:schemeClr val="hlink"/>
                </a:solidFill>
              </a:rPr>
              <a:t> </a:t>
            </a:r>
            <a:r>
              <a:rPr lang="en-US" b="1" i="1" dirty="0" err="1" smtClean="0">
                <a:solidFill>
                  <a:schemeClr val="hlink"/>
                </a:solidFill>
              </a:rPr>
              <a:t>Kokelenberg</a:t>
            </a:r>
            <a:endParaRPr lang="en-US" b="1" i="1" dirty="0" smtClean="0">
              <a:solidFill>
                <a:schemeClr val="hlink"/>
              </a:solidFill>
            </a:endParaRP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4"/>
          <p:cNvSpPr>
            <a:spLocks noGrp="1" noChangeArrowheads="1"/>
          </p:cNvSpPr>
          <p:nvPr>
            <p:ph type="title"/>
          </p:nvPr>
        </p:nvSpPr>
        <p:spPr>
          <a:xfrm>
            <a:off x="609600" y="228600"/>
            <a:ext cx="7793037" cy="1004887"/>
          </a:xfrm>
        </p:spPr>
        <p:txBody>
          <a:bodyPr>
            <a:normAutofit/>
          </a:bodyPr>
          <a:lstStyle/>
          <a:p>
            <a:pPr algn="ctr" eaLnBrk="1" hangingPunct="1"/>
            <a:r>
              <a:rPr lang="en-US" sz="3600" b="1" dirty="0" smtClean="0"/>
              <a:t>Different Editions</a:t>
            </a:r>
          </a:p>
        </p:txBody>
      </p:sp>
      <p:graphicFrame>
        <p:nvGraphicFramePr>
          <p:cNvPr id="76903" name="Group 103"/>
          <p:cNvGraphicFramePr>
            <a:graphicFrameLocks noGrp="1"/>
          </p:cNvGraphicFramePr>
          <p:nvPr>
            <p:ph type="tbl" idx="1"/>
          </p:nvPr>
        </p:nvGraphicFramePr>
        <p:xfrm>
          <a:off x="457200" y="1219200"/>
          <a:ext cx="7848601" cy="4988023"/>
        </p:xfrm>
        <a:graphic>
          <a:graphicData uri="http://schemas.openxmlformats.org/drawingml/2006/table">
            <a:tbl>
              <a:tblPr/>
              <a:tblGrid>
                <a:gridCol w="2374367">
                  <a:extLst>
                    <a:ext uri="{9D8B030D-6E8A-4147-A177-3AD203B41FA5}">
                      <a16:colId xmlns:a16="http://schemas.microsoft.com/office/drawing/2014/main" val="20000"/>
                    </a:ext>
                  </a:extLst>
                </a:gridCol>
                <a:gridCol w="2609330">
                  <a:extLst>
                    <a:ext uri="{9D8B030D-6E8A-4147-A177-3AD203B41FA5}">
                      <a16:colId xmlns:a16="http://schemas.microsoft.com/office/drawing/2014/main" val="20001"/>
                    </a:ext>
                  </a:extLst>
                </a:gridCol>
                <a:gridCol w="2864904">
                  <a:extLst>
                    <a:ext uri="{9D8B030D-6E8A-4147-A177-3AD203B41FA5}">
                      <a16:colId xmlns:a16="http://schemas.microsoft.com/office/drawing/2014/main" val="20002"/>
                    </a:ext>
                  </a:extLst>
                </a:gridCol>
              </a:tblGrid>
              <a:tr h="523606">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1" i="0" u="none" strike="noStrike" cap="none" normalizeH="0" baseline="0" dirty="0" smtClean="0">
                          <a:ln>
                            <a:noFill/>
                          </a:ln>
                          <a:solidFill>
                            <a:srgbClr val="FF33CC"/>
                          </a:solidFill>
                          <a:effectLst/>
                          <a:latin typeface="Tahoma" charset="0"/>
                        </a:rPr>
                        <a:t>EDITION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1" i="0" u="none" strike="noStrike" cap="none" normalizeH="0" baseline="0" dirty="0" smtClean="0">
                          <a:ln>
                            <a:noFill/>
                          </a:ln>
                          <a:solidFill>
                            <a:srgbClr val="FF33CC"/>
                          </a:solidFill>
                          <a:effectLst/>
                          <a:latin typeface="Tahoma" charset="0"/>
                        </a:rPr>
                        <a:t>YEAR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1" i="0" u="none" strike="noStrike" cap="none" normalizeH="0" baseline="0" smtClean="0">
                          <a:ln>
                            <a:noFill/>
                          </a:ln>
                          <a:solidFill>
                            <a:srgbClr val="FF33CC"/>
                          </a:solidFill>
                          <a:effectLst/>
                          <a:latin typeface="Tahoma" charset="0"/>
                        </a:rPr>
                        <a:t>PUBLISHED BY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54542">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1" i="0" u="none" strike="noStrike" cap="none" normalizeH="0" baseline="0" dirty="0" smtClean="0">
                          <a:ln>
                            <a:noFill/>
                          </a:ln>
                          <a:solidFill>
                            <a:schemeClr val="tx2"/>
                          </a:solidFill>
                          <a:effectLst/>
                          <a:latin typeface="Tahoma" charset="0"/>
                        </a:rPr>
                        <a:t>First </a:t>
                      </a:r>
                      <a:r>
                        <a:rPr kumimoji="0" lang="en-US" sz="1600" b="1" i="0" u="none" strike="noStrike" cap="none" normalizeH="0" baseline="0" dirty="0" smtClean="0">
                          <a:ln>
                            <a:noFill/>
                          </a:ln>
                          <a:solidFill>
                            <a:schemeClr val="tx2"/>
                          </a:solidFill>
                          <a:effectLst/>
                          <a:latin typeface="Tahoma" charset="0"/>
                        </a:rPr>
                        <a:t>(Philadelphia)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1" i="0" u="none" strike="noStrike" cap="none" normalizeH="0" baseline="0" dirty="0" smtClean="0">
                          <a:ln>
                            <a:noFill/>
                          </a:ln>
                          <a:solidFill>
                            <a:schemeClr val="tx2"/>
                          </a:solidFill>
                          <a:effectLst/>
                          <a:latin typeface="Tahoma" charset="0"/>
                        </a:rPr>
                        <a:t>1897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1" i="0" u="none" strike="noStrike" cap="none" normalizeH="0" baseline="0" smtClean="0">
                          <a:ln>
                            <a:noFill/>
                          </a:ln>
                          <a:solidFill>
                            <a:schemeClr val="tx2"/>
                          </a:solidFill>
                          <a:effectLst/>
                          <a:latin typeface="Tahoma" charset="0"/>
                        </a:rPr>
                        <a:t>Kent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268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1" i="0" u="none" strike="noStrike" cap="none" normalizeH="0" baseline="0" smtClean="0">
                          <a:ln>
                            <a:noFill/>
                          </a:ln>
                          <a:solidFill>
                            <a:schemeClr val="tx2"/>
                          </a:solidFill>
                          <a:effectLst/>
                          <a:latin typeface="Tahoma" charset="0"/>
                        </a:rPr>
                        <a:t>Second </a:t>
                      </a:r>
                      <a:r>
                        <a:rPr kumimoji="0" lang="en-US" sz="1200" b="1" i="0" u="none" strike="noStrike" cap="none" normalizeH="0" baseline="0" smtClean="0">
                          <a:ln>
                            <a:noFill/>
                          </a:ln>
                          <a:solidFill>
                            <a:schemeClr val="tx2"/>
                          </a:solidFill>
                          <a:effectLst/>
                          <a:latin typeface="Tahoma" charset="0"/>
                        </a:rPr>
                        <a:t>(Lancaster)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1" i="0" u="none" strike="noStrike" cap="none" normalizeH="0" baseline="0" dirty="0" smtClean="0">
                          <a:ln>
                            <a:noFill/>
                          </a:ln>
                          <a:solidFill>
                            <a:schemeClr val="tx2"/>
                          </a:solidFill>
                          <a:effectLst/>
                          <a:latin typeface="Tahoma" charset="0"/>
                        </a:rPr>
                        <a:t>1908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1" i="0" u="none" strike="noStrike" cap="none" normalizeH="0" baseline="0" smtClean="0">
                          <a:ln>
                            <a:noFill/>
                          </a:ln>
                          <a:solidFill>
                            <a:schemeClr val="tx2"/>
                          </a:solidFill>
                          <a:effectLst/>
                          <a:latin typeface="Tahoma" charset="0"/>
                        </a:rPr>
                        <a:t>Kent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93912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1" i="0" u="none" strike="noStrike" cap="none" normalizeH="0" baseline="0" dirty="0" smtClean="0">
                          <a:ln>
                            <a:noFill/>
                          </a:ln>
                          <a:solidFill>
                            <a:schemeClr val="tx2"/>
                          </a:solidFill>
                          <a:effectLst/>
                          <a:latin typeface="Tahoma" charset="0"/>
                        </a:rPr>
                        <a:t>Third</a:t>
                      </a:r>
                      <a:r>
                        <a:rPr kumimoji="0" lang="en-US" sz="2000" b="1" i="0" u="none" strike="noStrike" cap="none" normalizeH="0" baseline="0" dirty="0" smtClean="0">
                          <a:ln>
                            <a:noFill/>
                          </a:ln>
                          <a:solidFill>
                            <a:schemeClr val="tx2"/>
                          </a:solidFill>
                          <a:effectLst/>
                          <a:latin typeface="Tahoma" charset="0"/>
                        </a:rPr>
                        <a:t>(Chicago)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1" i="0" u="none" strike="noStrike" cap="none" normalizeH="0" baseline="0" dirty="0" smtClean="0">
                          <a:ln>
                            <a:noFill/>
                          </a:ln>
                          <a:solidFill>
                            <a:schemeClr val="tx2"/>
                          </a:solidFill>
                          <a:effectLst/>
                          <a:latin typeface="Tahoma" charset="0"/>
                        </a:rPr>
                        <a:t>1924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1" i="0" u="none" strike="noStrike" cap="none" normalizeH="0" baseline="0" dirty="0" smtClean="0">
                          <a:ln>
                            <a:noFill/>
                          </a:ln>
                          <a:solidFill>
                            <a:schemeClr val="tx2"/>
                          </a:solidFill>
                          <a:effectLst/>
                          <a:latin typeface="Tahoma" charset="0"/>
                        </a:rPr>
                        <a:t>Dr. </a:t>
                      </a:r>
                      <a:r>
                        <a:rPr kumimoji="0" lang="en-US" sz="1800" b="1" i="0" u="none" strike="noStrike" cap="none" normalizeH="0" baseline="0" dirty="0" err="1" smtClean="0">
                          <a:ln>
                            <a:noFill/>
                          </a:ln>
                          <a:solidFill>
                            <a:schemeClr val="tx2"/>
                          </a:solidFill>
                          <a:effectLst/>
                          <a:latin typeface="Tahoma" charset="0"/>
                        </a:rPr>
                        <a:t>Ethrhart</a:t>
                      </a:r>
                      <a:r>
                        <a:rPr kumimoji="0" lang="en-US" sz="1800" b="1" i="0" u="none" strike="noStrike" cap="none" normalizeH="0" baseline="0" dirty="0" smtClean="0">
                          <a:ln>
                            <a:noFill/>
                          </a:ln>
                          <a:solidFill>
                            <a:schemeClr val="tx2"/>
                          </a:solidFill>
                          <a:effectLst/>
                          <a:latin typeface="Tahoma" charset="0"/>
                        </a:rPr>
                        <a:t>, Dr. </a:t>
                      </a:r>
                      <a:r>
                        <a:rPr kumimoji="0" lang="en-US" sz="1800" b="1" i="0" u="none" strike="noStrike" cap="none" normalizeH="0" baseline="0" dirty="0" err="1" smtClean="0">
                          <a:ln>
                            <a:noFill/>
                          </a:ln>
                          <a:solidFill>
                            <a:schemeClr val="tx2"/>
                          </a:solidFill>
                          <a:effectLst/>
                          <a:latin typeface="Tahoma" charset="0"/>
                        </a:rPr>
                        <a:t>F.E.</a:t>
                      </a:r>
                      <a:r>
                        <a:rPr kumimoji="0" lang="en-US" sz="1800" b="1" i="0" u="none" strike="noStrike" cap="none" normalizeH="0" baseline="0" dirty="0" smtClean="0">
                          <a:ln>
                            <a:noFill/>
                          </a:ln>
                          <a:solidFill>
                            <a:schemeClr val="tx2"/>
                          </a:solidFill>
                          <a:effectLst/>
                          <a:latin typeface="Tahoma" charset="0"/>
                        </a:rPr>
                        <a:t> Gladwin and Dr. </a:t>
                      </a:r>
                      <a:r>
                        <a:rPr kumimoji="0" lang="en-US" sz="1800" b="1" i="0" u="none" strike="noStrike" cap="none" normalizeH="0" baseline="0" dirty="0" err="1" smtClean="0">
                          <a:ln>
                            <a:noFill/>
                          </a:ln>
                          <a:solidFill>
                            <a:schemeClr val="tx2"/>
                          </a:solidFill>
                          <a:effectLst/>
                          <a:latin typeface="Tahoma" charset="0"/>
                        </a:rPr>
                        <a:t>J.S.</a:t>
                      </a:r>
                      <a:r>
                        <a:rPr kumimoji="0" lang="en-US" sz="1800" b="1" i="0" u="none" strike="noStrike" cap="none" normalizeH="0" baseline="0" dirty="0" smtClean="0">
                          <a:ln>
                            <a:noFill/>
                          </a:ln>
                          <a:solidFill>
                            <a:schemeClr val="tx2"/>
                          </a:solidFill>
                          <a:effectLst/>
                          <a:latin typeface="Tahoma" charset="0"/>
                        </a:rPr>
                        <a:t> Pugh</a:t>
                      </a:r>
                      <a:r>
                        <a:rPr kumimoji="0" lang="en-US" sz="2400" b="1" i="0" u="none" strike="noStrike" cap="none" normalizeH="0" baseline="0" dirty="0" smtClean="0">
                          <a:ln>
                            <a:noFill/>
                          </a:ln>
                          <a:solidFill>
                            <a:schemeClr val="tx2"/>
                          </a:solidFill>
                          <a:effectLst/>
                          <a:latin typeface="Tahoma"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8537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1" i="0" u="none" strike="noStrike" cap="none" normalizeH="0" baseline="0" smtClean="0">
                          <a:ln>
                            <a:noFill/>
                          </a:ln>
                          <a:solidFill>
                            <a:schemeClr val="tx2"/>
                          </a:solidFill>
                          <a:effectLst/>
                          <a:latin typeface="Tahoma" charset="0"/>
                        </a:rPr>
                        <a:t>Fourth </a:t>
                      </a:r>
                      <a:r>
                        <a:rPr kumimoji="0" lang="en-US" sz="1800" b="1" i="0" u="none" strike="noStrike" cap="none" normalizeH="0" baseline="0" smtClean="0">
                          <a:ln>
                            <a:noFill/>
                          </a:ln>
                          <a:solidFill>
                            <a:schemeClr val="tx2"/>
                          </a:solidFill>
                          <a:effectLst/>
                          <a:latin typeface="Tahoma" charset="0"/>
                        </a:rPr>
                        <a:t>(Chicago)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1" i="0" u="none" strike="noStrike" cap="none" normalizeH="0" baseline="0" smtClean="0">
                          <a:ln>
                            <a:noFill/>
                          </a:ln>
                          <a:solidFill>
                            <a:schemeClr val="tx2"/>
                          </a:solidFill>
                          <a:effectLst/>
                          <a:latin typeface="Tahoma" charset="0"/>
                        </a:rPr>
                        <a:t>1935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1" i="0" u="none" strike="noStrike" cap="none" normalizeH="0" baseline="0" dirty="0" smtClean="0">
                          <a:ln>
                            <a:noFill/>
                          </a:ln>
                          <a:solidFill>
                            <a:schemeClr val="tx2"/>
                          </a:solidFill>
                          <a:effectLst/>
                          <a:latin typeface="Tahoma" charset="0"/>
                        </a:rPr>
                        <a:t>Dr. Gladwin, Dr. </a:t>
                      </a:r>
                      <a:r>
                        <a:rPr kumimoji="0" lang="en-US" sz="1800" b="1" i="0" u="none" strike="noStrike" cap="none" normalizeH="0" baseline="0" dirty="0" err="1" smtClean="0">
                          <a:ln>
                            <a:noFill/>
                          </a:ln>
                          <a:solidFill>
                            <a:schemeClr val="tx2"/>
                          </a:solidFill>
                          <a:effectLst/>
                          <a:latin typeface="Tahoma" charset="0"/>
                        </a:rPr>
                        <a:t>Mrs</a:t>
                      </a:r>
                      <a:r>
                        <a:rPr kumimoji="0" lang="en-US" sz="1800" b="1" i="0" u="none" strike="noStrike" cap="none" normalizeH="0" baseline="0" dirty="0" smtClean="0">
                          <a:ln>
                            <a:noFill/>
                          </a:ln>
                          <a:solidFill>
                            <a:schemeClr val="tx2"/>
                          </a:solidFill>
                          <a:effectLst/>
                          <a:latin typeface="Tahoma" charset="0"/>
                        </a:rPr>
                        <a:t> Kent, Dr. Pierre Schmidt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8982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1" i="0" u="none" strike="noStrike" cap="none" normalizeH="0" baseline="0" smtClean="0">
                          <a:ln>
                            <a:noFill/>
                          </a:ln>
                          <a:solidFill>
                            <a:schemeClr val="tx2"/>
                          </a:solidFill>
                          <a:effectLst/>
                          <a:latin typeface="Tahoma" charset="0"/>
                        </a:rPr>
                        <a:t>Fifth </a:t>
                      </a:r>
                      <a:r>
                        <a:rPr kumimoji="0" lang="en-US" sz="2000" b="1" i="0" u="none" strike="noStrike" cap="none" normalizeH="0" baseline="0" smtClean="0">
                          <a:ln>
                            <a:noFill/>
                          </a:ln>
                          <a:solidFill>
                            <a:schemeClr val="tx2"/>
                          </a:solidFill>
                          <a:effectLst/>
                          <a:latin typeface="Tahoma" charset="0"/>
                        </a:rPr>
                        <a:t>(Chicago)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1" i="0" u="none" strike="noStrike" cap="none" normalizeH="0" baseline="0" dirty="0" smtClean="0">
                          <a:ln>
                            <a:noFill/>
                          </a:ln>
                          <a:solidFill>
                            <a:schemeClr val="tx2"/>
                          </a:solidFill>
                          <a:effectLst/>
                          <a:latin typeface="Tahoma" charset="0"/>
                        </a:rPr>
                        <a:t>1945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smtClean="0">
                          <a:ln>
                            <a:noFill/>
                          </a:ln>
                          <a:solidFill>
                            <a:schemeClr val="tx2"/>
                          </a:solidFill>
                          <a:effectLst/>
                          <a:latin typeface="Tahoma" charset="0"/>
                        </a:rPr>
                        <a:t>_____,,_____</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8366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1" i="0" u="none" strike="noStrike" cap="none" normalizeH="0" baseline="0" smtClean="0">
                          <a:ln>
                            <a:noFill/>
                          </a:ln>
                          <a:solidFill>
                            <a:schemeClr val="tx2"/>
                          </a:solidFill>
                          <a:effectLst/>
                          <a:latin typeface="Tahoma" charset="0"/>
                        </a:rPr>
                        <a:t>Sixth </a:t>
                      </a:r>
                      <a:r>
                        <a:rPr kumimoji="0" lang="en-US" sz="2000" b="1" i="0" u="none" strike="noStrike" cap="none" normalizeH="0" baseline="0" smtClean="0">
                          <a:ln>
                            <a:noFill/>
                          </a:ln>
                          <a:solidFill>
                            <a:schemeClr val="tx2"/>
                          </a:solidFill>
                          <a:effectLst/>
                          <a:latin typeface="Tahoma" charset="0"/>
                        </a:rPr>
                        <a:t>(Chicago)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1" i="0" u="none" strike="noStrike" cap="none" normalizeH="0" baseline="0" smtClean="0">
                          <a:ln>
                            <a:noFill/>
                          </a:ln>
                          <a:solidFill>
                            <a:schemeClr val="tx2"/>
                          </a:solidFill>
                          <a:effectLst/>
                          <a:latin typeface="Tahoma" charset="0"/>
                        </a:rPr>
                        <a:t>American 1957</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1" i="0" u="none" strike="noStrike" cap="none" normalizeH="0" baseline="0" smtClean="0">
                          <a:ln>
                            <a:noFill/>
                          </a:ln>
                          <a:solidFill>
                            <a:schemeClr val="tx2"/>
                          </a:solidFill>
                          <a:effectLst/>
                          <a:latin typeface="Tahoma" charset="0"/>
                        </a:rPr>
                        <a:t>Indian 1961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3600" b="1" i="0" u="none" strike="noStrike" cap="none" normalizeH="0" baseline="0" dirty="0" smtClean="0">
                          <a:ln>
                            <a:noFill/>
                          </a:ln>
                          <a:solidFill>
                            <a:schemeClr val="tx2"/>
                          </a:solidFill>
                          <a:effectLst/>
                          <a:latin typeface="Tahoma"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4" name="Footer Placeholder 3"/>
          <p:cNvSpPr>
            <a:spLocks noGrp="1"/>
          </p:cNvSpPr>
          <p:nvPr>
            <p:ph type="ftr" sz="quarter" idx="11"/>
          </p:nvPr>
        </p:nvSpPr>
        <p:spPr/>
        <p:txBody>
          <a:bodyPr/>
          <a:lstStyle/>
          <a:p>
            <a:pPr>
              <a:defRPr/>
            </a:pPr>
            <a:r>
              <a:rPr lang="en-US" smtClean="0"/>
              <a:t>SKHMC DEPT.of.REPERTORY</a:t>
            </a:r>
            <a:endParaRPr 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3"/>
          <p:cNvSpPr>
            <a:spLocks noGrp="1" noChangeArrowheads="1"/>
          </p:cNvSpPr>
          <p:nvPr>
            <p:ph type="body" idx="1"/>
          </p:nvPr>
        </p:nvSpPr>
        <p:spPr>
          <a:xfrm>
            <a:off x="762000" y="914400"/>
            <a:ext cx="7772400" cy="4840287"/>
          </a:xfrm>
        </p:spPr>
        <p:txBody>
          <a:bodyPr/>
          <a:lstStyle/>
          <a:p>
            <a:pPr algn="just" eaLnBrk="1" hangingPunct="1">
              <a:lnSpc>
                <a:spcPct val="90000"/>
              </a:lnSpc>
            </a:pPr>
            <a:r>
              <a:rPr lang="en-US" b="1" dirty="0" smtClean="0">
                <a:solidFill>
                  <a:schemeClr val="tx2"/>
                </a:solidFill>
              </a:rPr>
              <a:t>A revised version of Kent was published in May  1974 under certain unusual circumstances.</a:t>
            </a:r>
          </a:p>
          <a:p>
            <a:pPr algn="just" eaLnBrk="1" hangingPunct="1">
              <a:lnSpc>
                <a:spcPct val="90000"/>
              </a:lnSpc>
            </a:pPr>
            <a:endParaRPr lang="en-US" b="1" dirty="0" smtClean="0">
              <a:solidFill>
                <a:schemeClr val="tx2"/>
              </a:solidFill>
            </a:endParaRPr>
          </a:p>
          <a:p>
            <a:pPr algn="just" eaLnBrk="1" hangingPunct="1">
              <a:lnSpc>
                <a:spcPct val="90000"/>
              </a:lnSpc>
            </a:pPr>
            <a:r>
              <a:rPr lang="en-US" b="1" dirty="0" smtClean="0">
                <a:solidFill>
                  <a:schemeClr val="tx2"/>
                </a:solidFill>
              </a:rPr>
              <a:t>Dr. Pierre Schmidt took the pain of going through it, word by word and detected many mistakes in the form of omissions grading of medicines and arrangement of rubrics</a:t>
            </a:r>
            <a:r>
              <a:rPr lang="en-US" dirty="0" smtClean="0">
                <a:solidFill>
                  <a:schemeClr val="tx2"/>
                </a:solidFill>
              </a:rPr>
              <a:t> </a:t>
            </a:r>
            <a:r>
              <a:rPr lang="en-US" b="1" dirty="0" smtClean="0">
                <a:solidFill>
                  <a:schemeClr val="tx2"/>
                </a:solidFill>
              </a:rPr>
              <a:t>in both Indian and American editions. </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type="body" idx="1"/>
          </p:nvPr>
        </p:nvSpPr>
        <p:spPr>
          <a:xfrm>
            <a:off x="762000" y="914400"/>
            <a:ext cx="7772400" cy="4535487"/>
          </a:xfrm>
        </p:spPr>
        <p:txBody>
          <a:bodyPr>
            <a:normAutofit lnSpcReduction="10000"/>
          </a:bodyPr>
          <a:lstStyle/>
          <a:p>
            <a:pPr algn="just" eaLnBrk="1" hangingPunct="1">
              <a:lnSpc>
                <a:spcPct val="80000"/>
              </a:lnSpc>
            </a:pPr>
            <a:r>
              <a:rPr lang="en-US" sz="2800" b="1" dirty="0" smtClean="0">
                <a:solidFill>
                  <a:schemeClr val="tx2"/>
                </a:solidFill>
              </a:rPr>
              <a:t>He corrected it with the help of the original work of Kent.</a:t>
            </a:r>
          </a:p>
          <a:p>
            <a:pPr algn="just" eaLnBrk="1" hangingPunct="1">
              <a:lnSpc>
                <a:spcPct val="80000"/>
              </a:lnSpc>
            </a:pPr>
            <a:endParaRPr lang="en-US" sz="2800" b="1" dirty="0" smtClean="0">
              <a:solidFill>
                <a:schemeClr val="tx2"/>
              </a:solidFill>
            </a:endParaRPr>
          </a:p>
          <a:p>
            <a:pPr algn="just" eaLnBrk="1" hangingPunct="1">
              <a:lnSpc>
                <a:spcPct val="80000"/>
              </a:lnSpc>
            </a:pPr>
            <a:r>
              <a:rPr lang="en-US" sz="2800" b="1" dirty="0" smtClean="0">
                <a:solidFill>
                  <a:schemeClr val="tx2"/>
                </a:solidFill>
              </a:rPr>
              <a:t>Unfortunately when the book was ready for publication, it was stolen.</a:t>
            </a:r>
          </a:p>
          <a:p>
            <a:pPr algn="just" eaLnBrk="1" hangingPunct="1">
              <a:lnSpc>
                <a:spcPct val="80000"/>
              </a:lnSpc>
            </a:pPr>
            <a:endParaRPr lang="en-US" sz="2800" b="1" dirty="0" smtClean="0">
              <a:solidFill>
                <a:schemeClr val="tx2"/>
              </a:solidFill>
            </a:endParaRPr>
          </a:p>
          <a:p>
            <a:pPr algn="just" eaLnBrk="1" hangingPunct="1">
              <a:lnSpc>
                <a:spcPct val="80000"/>
              </a:lnSpc>
            </a:pPr>
            <a:r>
              <a:rPr lang="en-US" sz="2800" b="1" dirty="0" smtClean="0">
                <a:solidFill>
                  <a:schemeClr val="tx2"/>
                </a:solidFill>
              </a:rPr>
              <a:t>Dr. </a:t>
            </a:r>
            <a:r>
              <a:rPr lang="en-US" sz="2800" b="1" dirty="0" err="1" smtClean="0">
                <a:solidFill>
                  <a:schemeClr val="tx2"/>
                </a:solidFill>
              </a:rPr>
              <a:t>Diwan</a:t>
            </a:r>
            <a:r>
              <a:rPr lang="en-US" sz="2800" b="1" dirty="0" smtClean="0">
                <a:solidFill>
                  <a:schemeClr val="tx2"/>
                </a:solidFill>
              </a:rPr>
              <a:t> </a:t>
            </a:r>
            <a:r>
              <a:rPr lang="en-US" sz="2800" b="1" dirty="0" err="1" smtClean="0">
                <a:solidFill>
                  <a:schemeClr val="tx2"/>
                </a:solidFill>
              </a:rPr>
              <a:t>Harishchand</a:t>
            </a:r>
            <a:r>
              <a:rPr lang="en-US" sz="2800" b="1" dirty="0" smtClean="0">
                <a:solidFill>
                  <a:schemeClr val="tx2"/>
                </a:solidFill>
              </a:rPr>
              <a:t>, an eminent homoeopath of India, succeeded in Salvaging the manuscripts, which was in a mutilated form.</a:t>
            </a:r>
          </a:p>
          <a:p>
            <a:pPr algn="just" eaLnBrk="1" hangingPunct="1">
              <a:lnSpc>
                <a:spcPct val="80000"/>
              </a:lnSpc>
            </a:pPr>
            <a:endParaRPr lang="en-US" sz="2800" b="1" dirty="0" smtClean="0">
              <a:solidFill>
                <a:schemeClr val="tx2"/>
              </a:solidFill>
            </a:endParaRPr>
          </a:p>
          <a:p>
            <a:pPr algn="just" eaLnBrk="1" hangingPunct="1">
              <a:lnSpc>
                <a:spcPct val="80000"/>
              </a:lnSpc>
            </a:pPr>
            <a:r>
              <a:rPr lang="en-US" sz="2800" b="1" dirty="0" smtClean="0">
                <a:solidFill>
                  <a:schemeClr val="tx2"/>
                </a:solidFill>
              </a:rPr>
              <a:t>This is supposed to be the seventh edition but it is generally called the revised first editions of Final general repertory of Kent.</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algn="ctr" eaLnBrk="1" hangingPunct="1"/>
            <a:r>
              <a:rPr lang="en-US" b="1" smtClean="0"/>
              <a:t>DETAIL STUDY OF THE REPERTORY</a:t>
            </a:r>
            <a:r>
              <a:rPr lang="en-US" smtClean="0"/>
              <a:t> </a:t>
            </a:r>
          </a:p>
        </p:txBody>
      </p:sp>
      <p:sp>
        <p:nvSpPr>
          <p:cNvPr id="60419" name="Rectangle 3"/>
          <p:cNvSpPr>
            <a:spLocks noGrp="1" noChangeArrowheads="1"/>
          </p:cNvSpPr>
          <p:nvPr>
            <p:ph type="body" idx="1"/>
          </p:nvPr>
        </p:nvSpPr>
        <p:spPr>
          <a:xfrm>
            <a:off x="838200" y="1447800"/>
            <a:ext cx="7772400" cy="4840287"/>
          </a:xfrm>
        </p:spPr>
        <p:txBody>
          <a:bodyPr/>
          <a:lstStyle/>
          <a:p>
            <a:pPr algn="just" eaLnBrk="1" hangingPunct="1"/>
            <a:r>
              <a:rPr lang="en-US" b="1" dirty="0" smtClean="0">
                <a:solidFill>
                  <a:schemeClr val="tx2"/>
                </a:solidFill>
              </a:rPr>
              <a:t>Kent’s repertory is a complete work and is the only repertory which has been written according to the schema of Hahnemann.  His repertory can be divided into three parts:</a:t>
            </a:r>
          </a:p>
          <a:p>
            <a:pPr eaLnBrk="1" hangingPunct="1">
              <a:buFont typeface="Wingdings" pitchFamily="2" charset="2"/>
              <a:buNone/>
            </a:pPr>
            <a:r>
              <a:rPr lang="en-US" b="1" dirty="0" smtClean="0">
                <a:solidFill>
                  <a:schemeClr val="tx2"/>
                </a:solidFill>
              </a:rPr>
              <a:t>	1.	PREFIX PART</a:t>
            </a:r>
          </a:p>
          <a:p>
            <a:pPr eaLnBrk="1" hangingPunct="1">
              <a:buFont typeface="Wingdings" pitchFamily="2" charset="2"/>
              <a:buNone/>
            </a:pPr>
            <a:r>
              <a:rPr lang="en-US" b="1" dirty="0" smtClean="0">
                <a:solidFill>
                  <a:schemeClr val="tx2"/>
                </a:solidFill>
              </a:rPr>
              <a:t>	2.	REPERTORY PROPER</a:t>
            </a:r>
          </a:p>
          <a:p>
            <a:pPr eaLnBrk="1" hangingPunct="1">
              <a:buFont typeface="Wingdings" pitchFamily="2" charset="2"/>
              <a:buNone/>
            </a:pPr>
            <a:r>
              <a:rPr lang="en-US" b="1" dirty="0" smtClean="0">
                <a:solidFill>
                  <a:schemeClr val="tx2"/>
                </a:solidFill>
              </a:rPr>
              <a:t>	3.	SUFFIX PART</a:t>
            </a:r>
          </a:p>
        </p:txBody>
      </p:sp>
      <p:sp>
        <p:nvSpPr>
          <p:cNvPr id="4" name="Footer Placeholder 3"/>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algn="ctr" eaLnBrk="1" hangingPunct="1"/>
            <a:r>
              <a:rPr lang="en-US" b="1" smtClean="0"/>
              <a:t>PREFIX PART</a:t>
            </a:r>
          </a:p>
        </p:txBody>
      </p:sp>
      <p:sp>
        <p:nvSpPr>
          <p:cNvPr id="61443" name="Rectangle 3"/>
          <p:cNvSpPr>
            <a:spLocks noGrp="1" noChangeArrowheads="1"/>
          </p:cNvSpPr>
          <p:nvPr>
            <p:ph type="body" idx="1"/>
          </p:nvPr>
        </p:nvSpPr>
        <p:spPr>
          <a:xfrm>
            <a:off x="838200" y="1447800"/>
            <a:ext cx="7772400" cy="4840287"/>
          </a:xfrm>
        </p:spPr>
        <p:txBody>
          <a:bodyPr/>
          <a:lstStyle/>
          <a:p>
            <a:pPr marL="609600" indent="-609600" eaLnBrk="1" hangingPunct="1">
              <a:buFont typeface="Wingdings" pitchFamily="2" charset="2"/>
              <a:buAutoNum type="arabicPeriod"/>
            </a:pPr>
            <a:r>
              <a:rPr lang="en-US" sz="2800" b="1" dirty="0" smtClean="0">
                <a:solidFill>
                  <a:schemeClr val="tx2"/>
                </a:solidFill>
              </a:rPr>
              <a:t>Use of the repertory – </a:t>
            </a:r>
            <a:r>
              <a:rPr lang="en-US" sz="2800" b="1" dirty="0" smtClean="0">
                <a:solidFill>
                  <a:srgbClr val="FF33CC"/>
                </a:solidFill>
              </a:rPr>
              <a:t>J. T. Kent</a:t>
            </a:r>
          </a:p>
          <a:p>
            <a:pPr marL="609600" indent="-609600" eaLnBrk="1" hangingPunct="1">
              <a:buFont typeface="Wingdings" pitchFamily="2" charset="2"/>
              <a:buAutoNum type="arabicPeriod"/>
            </a:pPr>
            <a:r>
              <a:rPr lang="en-US" sz="2800" b="1" dirty="0" smtClean="0">
                <a:solidFill>
                  <a:schemeClr val="tx2"/>
                </a:solidFill>
              </a:rPr>
              <a:t>How to study the repertory – </a:t>
            </a:r>
            <a:r>
              <a:rPr lang="en-US" sz="2800" b="1" dirty="0" err="1" smtClean="0">
                <a:solidFill>
                  <a:srgbClr val="FF33CC"/>
                </a:solidFill>
              </a:rPr>
              <a:t>J.T.</a:t>
            </a:r>
            <a:r>
              <a:rPr lang="en-US" sz="2800" b="1" dirty="0" smtClean="0">
                <a:solidFill>
                  <a:srgbClr val="FF33CC"/>
                </a:solidFill>
              </a:rPr>
              <a:t> Kent</a:t>
            </a:r>
          </a:p>
          <a:p>
            <a:pPr marL="609600" indent="-609600" eaLnBrk="1" hangingPunct="1">
              <a:buFont typeface="Wingdings" pitchFamily="2" charset="2"/>
              <a:buAutoNum type="arabicPeriod"/>
            </a:pPr>
            <a:r>
              <a:rPr lang="en-US" sz="2800" b="1" dirty="0" smtClean="0">
                <a:solidFill>
                  <a:schemeClr val="tx2"/>
                </a:solidFill>
              </a:rPr>
              <a:t>How to use the repertory – </a:t>
            </a:r>
            <a:r>
              <a:rPr lang="en-US" sz="2800" b="1" dirty="0" smtClean="0">
                <a:solidFill>
                  <a:srgbClr val="FF33CC"/>
                </a:solidFill>
              </a:rPr>
              <a:t>J. T. Kent</a:t>
            </a:r>
          </a:p>
          <a:p>
            <a:pPr marL="609600" indent="-609600" eaLnBrk="1" hangingPunct="1">
              <a:buFont typeface="Wingdings" pitchFamily="2" charset="2"/>
              <a:buAutoNum type="arabicPeriod"/>
            </a:pPr>
            <a:r>
              <a:rPr lang="en-US" sz="2800" b="1" dirty="0" smtClean="0">
                <a:solidFill>
                  <a:schemeClr val="tx2"/>
                </a:solidFill>
              </a:rPr>
              <a:t>Repertorization – </a:t>
            </a:r>
            <a:r>
              <a:rPr lang="en-US" sz="2800" b="1" dirty="0" smtClean="0">
                <a:solidFill>
                  <a:srgbClr val="FF33CC"/>
                </a:solidFill>
              </a:rPr>
              <a:t>Dr. Margaret Tyler and Dr. john Weir</a:t>
            </a:r>
          </a:p>
          <a:p>
            <a:pPr marL="609600" indent="-609600" eaLnBrk="1" hangingPunct="1">
              <a:buFont typeface="Wingdings" pitchFamily="2" charset="2"/>
              <a:buAutoNum type="arabicPeriod"/>
            </a:pPr>
            <a:r>
              <a:rPr lang="en-US" sz="2800" b="1" dirty="0" smtClean="0">
                <a:solidFill>
                  <a:schemeClr val="tx2"/>
                </a:solidFill>
              </a:rPr>
              <a:t>Hot and cold remedies – </a:t>
            </a:r>
            <a:r>
              <a:rPr lang="en-US" sz="2800" b="1" dirty="0" smtClean="0">
                <a:solidFill>
                  <a:srgbClr val="FF33CC"/>
                </a:solidFill>
              </a:rPr>
              <a:t>Dr. Gibson</a:t>
            </a:r>
          </a:p>
          <a:p>
            <a:pPr marL="609600" indent="-609600" eaLnBrk="1" hangingPunct="1">
              <a:buFont typeface="Wingdings" pitchFamily="2" charset="2"/>
              <a:buAutoNum type="arabicPeriod"/>
            </a:pPr>
            <a:r>
              <a:rPr lang="en-US" sz="2800" b="1" dirty="0" smtClean="0">
                <a:solidFill>
                  <a:schemeClr val="tx2"/>
                </a:solidFill>
              </a:rPr>
              <a:t>Cases demonstration – </a:t>
            </a:r>
            <a:r>
              <a:rPr lang="en-US" sz="2800" b="1" dirty="0" smtClean="0">
                <a:solidFill>
                  <a:srgbClr val="FF33CC"/>
                </a:solidFill>
              </a:rPr>
              <a:t>Dr. M. L . Tyler and Dr. John Weir</a:t>
            </a:r>
          </a:p>
        </p:txBody>
      </p:sp>
      <p:sp>
        <p:nvSpPr>
          <p:cNvPr id="4" name="Footer Placeholder 3"/>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algn="ctr" eaLnBrk="1" hangingPunct="1"/>
            <a:r>
              <a:rPr lang="en-US" b="1" smtClean="0"/>
              <a:t>REPERTORY PROPER</a:t>
            </a:r>
          </a:p>
        </p:txBody>
      </p:sp>
      <p:sp>
        <p:nvSpPr>
          <p:cNvPr id="62467" name="Rectangle 3"/>
          <p:cNvSpPr>
            <a:spLocks noGrp="1" noChangeArrowheads="1"/>
          </p:cNvSpPr>
          <p:nvPr>
            <p:ph type="body" idx="1"/>
          </p:nvPr>
        </p:nvSpPr>
        <p:spPr/>
        <p:txBody>
          <a:bodyPr/>
          <a:lstStyle/>
          <a:p>
            <a:pPr marL="609600" indent="-609600" eaLnBrk="1" hangingPunct="1">
              <a:buFont typeface="Wingdings" pitchFamily="2" charset="2"/>
              <a:buAutoNum type="arabicPeriod"/>
            </a:pPr>
            <a:r>
              <a:rPr lang="en-US" b="1" dirty="0" smtClean="0">
                <a:solidFill>
                  <a:schemeClr val="tx2"/>
                </a:solidFill>
              </a:rPr>
              <a:t>Preface by Dr. Kent</a:t>
            </a:r>
          </a:p>
          <a:p>
            <a:pPr marL="609600" indent="-609600" eaLnBrk="1" hangingPunct="1">
              <a:buFont typeface="Wingdings" pitchFamily="2" charset="2"/>
              <a:buAutoNum type="arabicPeriod"/>
            </a:pPr>
            <a:r>
              <a:rPr lang="en-US" b="1" dirty="0" smtClean="0">
                <a:solidFill>
                  <a:schemeClr val="tx2"/>
                </a:solidFill>
              </a:rPr>
              <a:t>Contents of various sections</a:t>
            </a:r>
          </a:p>
          <a:p>
            <a:pPr marL="609600" indent="-609600" eaLnBrk="1" hangingPunct="1">
              <a:buFont typeface="Wingdings" pitchFamily="2" charset="2"/>
              <a:buAutoNum type="arabicPeriod"/>
            </a:pPr>
            <a:r>
              <a:rPr lang="en-US" b="1" dirty="0" smtClean="0">
                <a:solidFill>
                  <a:schemeClr val="tx2"/>
                </a:solidFill>
              </a:rPr>
              <a:t>List of remedies with abbreviations</a:t>
            </a:r>
          </a:p>
          <a:p>
            <a:pPr marL="609600" indent="-609600" eaLnBrk="1" hangingPunct="1">
              <a:buFont typeface="Wingdings" pitchFamily="2" charset="2"/>
              <a:buAutoNum type="arabicPeriod"/>
            </a:pPr>
            <a:r>
              <a:rPr lang="en-US" b="1" dirty="0" smtClean="0">
                <a:solidFill>
                  <a:schemeClr val="tx2"/>
                </a:solidFill>
              </a:rPr>
              <a:t>REPERTORY</a:t>
            </a:r>
          </a:p>
          <a:p>
            <a:pPr marL="609600" indent="-609600" eaLnBrk="1" hangingPunct="1">
              <a:buFont typeface="Wingdings" pitchFamily="2" charset="2"/>
              <a:buAutoNum type="arabicPeriod"/>
            </a:pPr>
            <a:r>
              <a:rPr lang="en-US" b="1" dirty="0" smtClean="0">
                <a:solidFill>
                  <a:schemeClr val="tx2"/>
                </a:solidFill>
              </a:rPr>
              <a:t>Word Index</a:t>
            </a:r>
          </a:p>
        </p:txBody>
      </p:sp>
      <p:sp>
        <p:nvSpPr>
          <p:cNvPr id="4" name="Footer Placeholder 3"/>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609600" y="533400"/>
            <a:ext cx="7772400" cy="4840287"/>
          </a:xfrm>
        </p:spPr>
        <p:txBody>
          <a:bodyPr/>
          <a:lstStyle/>
          <a:p>
            <a:pPr algn="just" eaLnBrk="1" hangingPunct="1"/>
            <a:r>
              <a:rPr lang="en-US" b="1" dirty="0" smtClean="0">
                <a:solidFill>
                  <a:srgbClr val="002060"/>
                </a:solidFill>
              </a:rPr>
              <a:t>When it became visibly worse, Mrs. Kent begged him, as a last resort, to call a homoeopathic doctor.</a:t>
            </a:r>
          </a:p>
          <a:p>
            <a:pPr algn="just" eaLnBrk="1" hangingPunct="1"/>
            <a:endParaRPr lang="en-US" b="1" dirty="0" smtClean="0">
              <a:solidFill>
                <a:srgbClr val="002060"/>
              </a:solidFill>
            </a:endParaRPr>
          </a:p>
          <a:p>
            <a:pPr algn="just" eaLnBrk="1" hangingPunct="1"/>
            <a:r>
              <a:rPr lang="en-US" b="1" dirty="0" smtClean="0">
                <a:solidFill>
                  <a:srgbClr val="002060"/>
                </a:solidFill>
              </a:rPr>
              <a:t>The Homoeopath, </a:t>
            </a:r>
            <a:r>
              <a:rPr lang="en-US" b="1" i="1" dirty="0" smtClean="0">
                <a:solidFill>
                  <a:srgbClr val="002060"/>
                </a:solidFill>
              </a:rPr>
              <a:t>Dr. Phelan</a:t>
            </a:r>
            <a:r>
              <a:rPr lang="en-US" b="1" dirty="0" smtClean="0">
                <a:solidFill>
                  <a:srgbClr val="002060"/>
                </a:solidFill>
              </a:rPr>
              <a:t> after examining Mrs. Kent, asked Dr. Kent to bring a glass of water and dropped a few minute globules into it and told Dr. Kent to give his wife a spoonful of the mixture.</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algn="ctr" eaLnBrk="1" hangingPunct="1"/>
            <a:r>
              <a:rPr lang="en-US" b="1" smtClean="0"/>
              <a:t>SUFFIX PART</a:t>
            </a:r>
          </a:p>
        </p:txBody>
      </p:sp>
      <p:sp>
        <p:nvSpPr>
          <p:cNvPr id="63491" name="Rectangle 3"/>
          <p:cNvSpPr>
            <a:spLocks noGrp="1" noChangeArrowheads="1"/>
          </p:cNvSpPr>
          <p:nvPr>
            <p:ph type="body" idx="1"/>
          </p:nvPr>
        </p:nvSpPr>
        <p:spPr/>
        <p:txBody>
          <a:bodyPr/>
          <a:lstStyle/>
          <a:p>
            <a:pPr marL="609600" indent="-609600" algn="just" eaLnBrk="1" hangingPunct="1">
              <a:buFont typeface="Wingdings" pitchFamily="2" charset="2"/>
              <a:buAutoNum type="arabicPeriod"/>
            </a:pPr>
            <a:r>
              <a:rPr lang="en-US" b="1" smtClean="0">
                <a:solidFill>
                  <a:schemeClr val="tx2"/>
                </a:solidFill>
              </a:rPr>
              <a:t>The sides of the body and drug affinity from Boenninghausen’s lesser writings.</a:t>
            </a:r>
          </a:p>
          <a:p>
            <a:pPr marL="609600" indent="-609600" algn="just" eaLnBrk="1" hangingPunct="1">
              <a:buFont typeface="Wingdings" pitchFamily="2" charset="2"/>
              <a:buAutoNum type="arabicPeriod"/>
            </a:pPr>
            <a:r>
              <a:rPr lang="en-US" b="1" smtClean="0">
                <a:solidFill>
                  <a:schemeClr val="tx2"/>
                </a:solidFill>
              </a:rPr>
              <a:t>Relationship of remedies with duration of action by Gibson Miller.</a:t>
            </a:r>
          </a:p>
        </p:txBody>
      </p:sp>
      <p:sp>
        <p:nvSpPr>
          <p:cNvPr id="4" name="Footer Placeholder 3"/>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algn="ctr" eaLnBrk="1" hangingPunct="1"/>
            <a:r>
              <a:rPr lang="en-US" b="1" smtClean="0"/>
              <a:t>USE OF THE REPERTORY</a:t>
            </a:r>
          </a:p>
        </p:txBody>
      </p:sp>
      <p:sp>
        <p:nvSpPr>
          <p:cNvPr id="64515" name="Rectangle 3"/>
          <p:cNvSpPr>
            <a:spLocks noGrp="1" noChangeArrowheads="1"/>
          </p:cNvSpPr>
          <p:nvPr>
            <p:ph type="body" idx="1"/>
          </p:nvPr>
        </p:nvSpPr>
        <p:spPr>
          <a:xfrm>
            <a:off x="685800" y="1447800"/>
            <a:ext cx="7772400" cy="4840287"/>
          </a:xfrm>
        </p:spPr>
        <p:txBody>
          <a:bodyPr/>
          <a:lstStyle/>
          <a:p>
            <a:pPr algn="just" eaLnBrk="1" hangingPunct="1"/>
            <a:r>
              <a:rPr lang="en-US" b="1" dirty="0" smtClean="0">
                <a:solidFill>
                  <a:schemeClr val="tx2"/>
                </a:solidFill>
              </a:rPr>
              <a:t>As homoeopathy includes both science and art, repertory study must consist of science and art.</a:t>
            </a:r>
          </a:p>
          <a:p>
            <a:pPr algn="just" eaLnBrk="1" hangingPunct="1"/>
            <a:endParaRPr lang="en-US" b="1" dirty="0" smtClean="0">
              <a:solidFill>
                <a:schemeClr val="tx2"/>
              </a:solidFill>
            </a:endParaRPr>
          </a:p>
          <a:p>
            <a:pPr algn="just" eaLnBrk="1" hangingPunct="1"/>
            <a:r>
              <a:rPr lang="en-US" b="1" dirty="0" smtClean="0">
                <a:solidFill>
                  <a:schemeClr val="tx2"/>
                </a:solidFill>
              </a:rPr>
              <a:t>The scientific method is the mechanical method; taking all the symptoms and writing out all the associated remedies with </a:t>
            </a:r>
            <a:r>
              <a:rPr lang="en-US" b="1" dirty="0" err="1" smtClean="0">
                <a:solidFill>
                  <a:schemeClr val="tx2"/>
                </a:solidFill>
              </a:rPr>
              <a:t>gradings</a:t>
            </a:r>
            <a:r>
              <a:rPr lang="en-US" b="1" dirty="0" smtClean="0">
                <a:solidFill>
                  <a:schemeClr val="tx2"/>
                </a:solidFill>
              </a:rPr>
              <a:t>, making a summary with grades marked, at the end.</a:t>
            </a:r>
          </a:p>
          <a:p>
            <a:pPr eaLnBrk="1" hangingPunct="1">
              <a:buFont typeface="Wingdings" pitchFamily="2" charset="2"/>
              <a:buNone/>
            </a:pPr>
            <a:endParaRPr lang="en-US" dirty="0" smtClean="0"/>
          </a:p>
        </p:txBody>
      </p:sp>
      <p:sp>
        <p:nvSpPr>
          <p:cNvPr id="4" name="Footer Placeholder 3"/>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3"/>
          <p:cNvSpPr>
            <a:spLocks noGrp="1" noChangeArrowheads="1"/>
          </p:cNvSpPr>
          <p:nvPr>
            <p:ph type="body" idx="1"/>
          </p:nvPr>
        </p:nvSpPr>
        <p:spPr>
          <a:xfrm>
            <a:off x="762000" y="762000"/>
            <a:ext cx="7772400" cy="4840287"/>
          </a:xfrm>
        </p:spPr>
        <p:txBody>
          <a:bodyPr/>
          <a:lstStyle/>
          <a:p>
            <a:pPr algn="just" eaLnBrk="1" hangingPunct="1"/>
            <a:r>
              <a:rPr lang="en-US" b="1" dirty="0" smtClean="0">
                <a:solidFill>
                  <a:schemeClr val="tx2"/>
                </a:solidFill>
              </a:rPr>
              <a:t>There is an artistic method that omits the mechanical, and is better, but all are not prepared to use it.</a:t>
            </a:r>
          </a:p>
          <a:p>
            <a:pPr algn="just" eaLnBrk="1" hangingPunct="1"/>
            <a:endParaRPr lang="en-US" b="1" dirty="0" smtClean="0">
              <a:solidFill>
                <a:schemeClr val="tx2"/>
              </a:solidFill>
            </a:endParaRPr>
          </a:p>
          <a:p>
            <a:pPr algn="just" eaLnBrk="1" hangingPunct="1"/>
            <a:endParaRPr lang="en-US" b="1" dirty="0" smtClean="0">
              <a:solidFill>
                <a:schemeClr val="tx2"/>
              </a:solidFill>
            </a:endParaRPr>
          </a:p>
          <a:p>
            <a:pPr algn="just" eaLnBrk="1" hangingPunct="1"/>
            <a:r>
              <a:rPr lang="en-US" b="1" dirty="0" smtClean="0">
                <a:solidFill>
                  <a:schemeClr val="tx2"/>
                </a:solidFill>
              </a:rPr>
              <a:t>The artistic method demands that judgment be passed on all the symptoms, after the case is most carefully taken.</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3"/>
          <p:cNvSpPr>
            <a:spLocks noGrp="1" noChangeArrowheads="1"/>
          </p:cNvSpPr>
          <p:nvPr>
            <p:ph type="body" idx="1"/>
          </p:nvPr>
        </p:nvSpPr>
        <p:spPr>
          <a:xfrm>
            <a:off x="685800" y="914400"/>
            <a:ext cx="7772400" cy="4840287"/>
          </a:xfrm>
        </p:spPr>
        <p:txBody>
          <a:bodyPr/>
          <a:lstStyle/>
          <a:p>
            <a:pPr algn="just" eaLnBrk="1" hangingPunct="1"/>
            <a:r>
              <a:rPr lang="en-US" b="1" dirty="0" smtClean="0">
                <a:solidFill>
                  <a:schemeClr val="tx2"/>
                </a:solidFill>
              </a:rPr>
              <a:t>Symptoms most peculiar to the patient must be taken first, then those less and less peculiar until the symptoms that are common and not peculiar are reached , in order, from first to last.</a:t>
            </a:r>
          </a:p>
          <a:p>
            <a:pPr algn="just" eaLnBrk="1" hangingPunct="1"/>
            <a:endParaRPr lang="en-US" b="1" dirty="0" smtClean="0">
              <a:solidFill>
                <a:schemeClr val="tx2"/>
              </a:solidFill>
            </a:endParaRPr>
          </a:p>
          <a:p>
            <a:pPr algn="just" eaLnBrk="1" hangingPunct="1"/>
            <a:r>
              <a:rPr lang="en-US" b="1" dirty="0" smtClean="0">
                <a:solidFill>
                  <a:schemeClr val="tx2"/>
                </a:solidFill>
              </a:rPr>
              <a:t>These must be valued in proportion as they relate to the patient rather than to his parts.</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3"/>
          <p:cNvSpPr>
            <a:spLocks noGrp="1" noChangeArrowheads="1"/>
          </p:cNvSpPr>
          <p:nvPr>
            <p:ph type="body" idx="1"/>
          </p:nvPr>
        </p:nvSpPr>
        <p:spPr>
          <a:xfrm>
            <a:off x="762000" y="685800"/>
            <a:ext cx="7772400" cy="4840287"/>
          </a:xfrm>
        </p:spPr>
        <p:txBody>
          <a:bodyPr/>
          <a:lstStyle/>
          <a:p>
            <a:pPr algn="just" eaLnBrk="1" hangingPunct="1"/>
            <a:r>
              <a:rPr lang="en-US" b="1" dirty="0" smtClean="0">
                <a:solidFill>
                  <a:schemeClr val="tx2"/>
                </a:solidFill>
              </a:rPr>
              <a:t>Symptoms to be taken:</a:t>
            </a:r>
          </a:p>
          <a:p>
            <a:pPr algn="just" eaLnBrk="1" hangingPunct="1"/>
            <a:r>
              <a:rPr lang="en-US" b="1" dirty="0" smtClean="0">
                <a:solidFill>
                  <a:schemeClr val="tx2"/>
                </a:solidFill>
              </a:rPr>
              <a:t>First – are those relating to the loves and hates or desires and aversions.</a:t>
            </a:r>
          </a:p>
          <a:p>
            <a:pPr algn="just" eaLnBrk="1" hangingPunct="1"/>
            <a:endParaRPr lang="en-US" b="1" dirty="0" smtClean="0">
              <a:solidFill>
                <a:schemeClr val="tx2"/>
              </a:solidFill>
            </a:endParaRPr>
          </a:p>
          <a:p>
            <a:pPr algn="just" eaLnBrk="1" hangingPunct="1"/>
            <a:r>
              <a:rPr lang="en-US" b="1" dirty="0" smtClean="0">
                <a:solidFill>
                  <a:schemeClr val="tx2"/>
                </a:solidFill>
              </a:rPr>
              <a:t>Next – are those belonging to the rational mind, so called intellectual mind.</a:t>
            </a:r>
          </a:p>
          <a:p>
            <a:pPr algn="just" eaLnBrk="1" hangingPunct="1"/>
            <a:endParaRPr lang="en-US" b="1" dirty="0" smtClean="0">
              <a:solidFill>
                <a:schemeClr val="tx2"/>
              </a:solidFill>
            </a:endParaRPr>
          </a:p>
          <a:p>
            <a:pPr algn="just" eaLnBrk="1" hangingPunct="1"/>
            <a:r>
              <a:rPr lang="en-US" b="1" dirty="0" smtClean="0">
                <a:solidFill>
                  <a:schemeClr val="tx2"/>
                </a:solidFill>
              </a:rPr>
              <a:t>Thirdly – those belonging to the memory</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3"/>
          <p:cNvSpPr>
            <a:spLocks noGrp="1" noChangeArrowheads="1"/>
          </p:cNvSpPr>
          <p:nvPr>
            <p:ph type="body" idx="1"/>
          </p:nvPr>
        </p:nvSpPr>
        <p:spPr>
          <a:xfrm>
            <a:off x="838200" y="838200"/>
            <a:ext cx="7772400" cy="4535487"/>
          </a:xfrm>
        </p:spPr>
        <p:txBody>
          <a:bodyPr/>
          <a:lstStyle/>
          <a:p>
            <a:pPr algn="just" eaLnBrk="1" hangingPunct="1"/>
            <a:r>
              <a:rPr lang="en-US" b="1" dirty="0" smtClean="0">
                <a:solidFill>
                  <a:schemeClr val="tx2"/>
                </a:solidFill>
              </a:rPr>
              <a:t>These, the mental symptoms, must first be worked out by the usual form until the remedies best suited to his mental condition are determined, omitting all symptoms that relate to a pathological cause and all that are common to disease and to people.</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3"/>
          <p:cNvSpPr>
            <a:spLocks noGrp="1" noChangeArrowheads="1"/>
          </p:cNvSpPr>
          <p:nvPr>
            <p:ph type="body" idx="1"/>
          </p:nvPr>
        </p:nvSpPr>
        <p:spPr/>
        <p:txBody>
          <a:bodyPr/>
          <a:lstStyle/>
          <a:p>
            <a:pPr algn="just" eaLnBrk="1" hangingPunct="1"/>
            <a:r>
              <a:rPr lang="en-US" b="1" dirty="0" smtClean="0">
                <a:solidFill>
                  <a:schemeClr val="tx2"/>
                </a:solidFill>
              </a:rPr>
              <a:t>When the sum of these has been settled, a group of five or ten remedies, or as many as appear, we are then prepared to compare them and the remedies found related to the remaining symptoms of the case.</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3"/>
          <p:cNvSpPr>
            <a:spLocks noGrp="1" noChangeArrowheads="1"/>
          </p:cNvSpPr>
          <p:nvPr>
            <p:ph type="body" idx="1"/>
          </p:nvPr>
        </p:nvSpPr>
        <p:spPr>
          <a:xfrm>
            <a:off x="609600" y="1066800"/>
            <a:ext cx="7772400" cy="4840287"/>
          </a:xfrm>
        </p:spPr>
        <p:txBody>
          <a:bodyPr/>
          <a:lstStyle/>
          <a:p>
            <a:pPr algn="just" eaLnBrk="1" hangingPunct="1"/>
            <a:r>
              <a:rPr lang="en-US" b="1" dirty="0" smtClean="0">
                <a:solidFill>
                  <a:schemeClr val="tx2"/>
                </a:solidFill>
              </a:rPr>
              <a:t>The symptoms that are next most important are those related to the entire man and his entire body, or his blood and fluids: </a:t>
            </a:r>
            <a:r>
              <a:rPr lang="en-US" b="1" i="1" dirty="0" smtClean="0">
                <a:solidFill>
                  <a:srgbClr val="FF3300"/>
                </a:solidFill>
              </a:rPr>
              <a:t>as sensitiveness to heat, to cold, to storm, to rest, to night, to day, to time.</a:t>
            </a:r>
            <a:r>
              <a:rPr lang="en-US" b="1" dirty="0" smtClean="0">
                <a:solidFill>
                  <a:schemeClr val="tx2"/>
                </a:solidFill>
              </a:rPr>
              <a:t>  They include both symptoms and modalities.</a:t>
            </a:r>
            <a:endParaRPr lang="en-US" b="1" i="1" dirty="0" smtClean="0">
              <a:solidFill>
                <a:schemeClr val="tx2"/>
              </a:solidFill>
            </a:endParaRP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3"/>
          <p:cNvSpPr>
            <a:spLocks noGrp="1" noChangeArrowheads="1"/>
          </p:cNvSpPr>
          <p:nvPr>
            <p:ph type="body" idx="1"/>
          </p:nvPr>
        </p:nvSpPr>
        <p:spPr>
          <a:xfrm>
            <a:off x="609600" y="914400"/>
            <a:ext cx="7772400" cy="4535487"/>
          </a:xfrm>
        </p:spPr>
        <p:txBody>
          <a:bodyPr/>
          <a:lstStyle/>
          <a:p>
            <a:pPr algn="just" eaLnBrk="1" hangingPunct="1">
              <a:lnSpc>
                <a:spcPct val="90000"/>
              </a:lnSpc>
            </a:pPr>
            <a:r>
              <a:rPr lang="en-US" sz="2800" b="1" dirty="0" smtClean="0">
                <a:solidFill>
                  <a:schemeClr val="tx2"/>
                </a:solidFill>
              </a:rPr>
              <a:t>We must next look over all the record to ascertain which of that group are most similar to the particulars of the regions of the body; of the organs of the body; of the parts; and of the extremities.</a:t>
            </a:r>
          </a:p>
          <a:p>
            <a:pPr algn="just" eaLnBrk="1" hangingPunct="1">
              <a:lnSpc>
                <a:spcPct val="90000"/>
              </a:lnSpc>
            </a:pPr>
            <a:endParaRPr lang="en-US" sz="2800" b="1" dirty="0" smtClean="0">
              <a:solidFill>
                <a:schemeClr val="tx2"/>
              </a:solidFill>
            </a:endParaRPr>
          </a:p>
          <a:p>
            <a:pPr algn="just" eaLnBrk="1" hangingPunct="1">
              <a:lnSpc>
                <a:spcPct val="90000"/>
              </a:lnSpc>
            </a:pPr>
            <a:r>
              <a:rPr lang="en-US" sz="2800" b="1" dirty="0" smtClean="0">
                <a:solidFill>
                  <a:schemeClr val="tx2"/>
                </a:solidFill>
              </a:rPr>
              <a:t>Preference must be accorded to discharges from ulcers, from uterus during menstruation, from ears, and from other parts, as those are very closely related to the vital operation of the economy. </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3"/>
          <p:cNvSpPr>
            <a:spLocks noGrp="1" noChangeArrowheads="1"/>
          </p:cNvSpPr>
          <p:nvPr>
            <p:ph type="body" idx="1"/>
          </p:nvPr>
        </p:nvSpPr>
        <p:spPr>
          <a:xfrm>
            <a:off x="685800" y="609600"/>
            <a:ext cx="7772400" cy="4840287"/>
          </a:xfrm>
        </p:spPr>
        <p:txBody>
          <a:bodyPr>
            <a:normAutofit lnSpcReduction="10000"/>
          </a:bodyPr>
          <a:lstStyle/>
          <a:p>
            <a:pPr algn="just" eaLnBrk="1" hangingPunct="1">
              <a:lnSpc>
                <a:spcPct val="80000"/>
              </a:lnSpc>
            </a:pPr>
            <a:r>
              <a:rPr lang="en-US" sz="2800" b="1" dirty="0" smtClean="0">
                <a:solidFill>
                  <a:schemeClr val="tx2"/>
                </a:solidFill>
              </a:rPr>
              <a:t>Next must be used the modalities of the parts affected, and frequently these will be found to be the very opposite of the modalities of the patient himself.</a:t>
            </a:r>
          </a:p>
          <a:p>
            <a:pPr algn="just" eaLnBrk="1" hangingPunct="1">
              <a:lnSpc>
                <a:spcPct val="80000"/>
              </a:lnSpc>
            </a:pPr>
            <a:endParaRPr lang="en-US" sz="2800" b="1" dirty="0" smtClean="0">
              <a:solidFill>
                <a:schemeClr val="tx2"/>
              </a:solidFill>
            </a:endParaRPr>
          </a:p>
          <a:p>
            <a:pPr algn="just" eaLnBrk="1" hangingPunct="1">
              <a:lnSpc>
                <a:spcPct val="80000"/>
              </a:lnSpc>
            </a:pPr>
            <a:r>
              <a:rPr lang="en-US" sz="2800" b="1" dirty="0" smtClean="0">
                <a:solidFill>
                  <a:schemeClr val="tx2"/>
                </a:solidFill>
              </a:rPr>
              <a:t>A patient who craves heat for himself, generally, and for his body, may require cold to his head, to his stomach, or to the inflamed parts, hence the same rubric will not fit him and his parts.  </a:t>
            </a:r>
          </a:p>
          <a:p>
            <a:pPr algn="just" eaLnBrk="1" hangingPunct="1">
              <a:lnSpc>
                <a:spcPct val="80000"/>
              </a:lnSpc>
            </a:pPr>
            <a:endParaRPr lang="en-US" sz="2800" b="1" dirty="0" smtClean="0">
              <a:solidFill>
                <a:schemeClr val="tx2"/>
              </a:solidFill>
            </a:endParaRPr>
          </a:p>
          <a:p>
            <a:pPr algn="just" eaLnBrk="1" hangingPunct="1">
              <a:lnSpc>
                <a:spcPct val="80000"/>
              </a:lnSpc>
            </a:pPr>
            <a:r>
              <a:rPr lang="en-US" sz="2800" b="1" dirty="0" smtClean="0">
                <a:solidFill>
                  <a:schemeClr val="tx2"/>
                </a:solidFill>
              </a:rPr>
              <a:t>Hence to generalize by modalities of isolated particulars leads to the incorrect remedy or confounds values placed upon certain remedies.</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body" idx="1"/>
          </p:nvPr>
        </p:nvSpPr>
        <p:spPr>
          <a:xfrm>
            <a:off x="762000" y="914400"/>
            <a:ext cx="7772400" cy="4840287"/>
          </a:xfrm>
        </p:spPr>
        <p:txBody>
          <a:bodyPr>
            <a:normAutofit lnSpcReduction="10000"/>
          </a:bodyPr>
          <a:lstStyle/>
          <a:p>
            <a:pPr algn="just" eaLnBrk="1" hangingPunct="1"/>
            <a:r>
              <a:rPr lang="en-US" b="1" dirty="0" smtClean="0">
                <a:solidFill>
                  <a:srgbClr val="002060"/>
                </a:solidFill>
              </a:rPr>
              <a:t>Mrs. Kent was then asked to take a small spoonful every two hours until she went to sleep.</a:t>
            </a:r>
          </a:p>
          <a:p>
            <a:pPr algn="just" eaLnBrk="1" hangingPunct="1"/>
            <a:endParaRPr lang="en-US" b="1" dirty="0" smtClean="0">
              <a:solidFill>
                <a:srgbClr val="002060"/>
              </a:solidFill>
            </a:endParaRPr>
          </a:p>
          <a:p>
            <a:pPr algn="just" eaLnBrk="1" hangingPunct="1"/>
            <a:r>
              <a:rPr lang="en-US" b="1" dirty="0" smtClean="0">
                <a:solidFill>
                  <a:srgbClr val="002060"/>
                </a:solidFill>
              </a:rPr>
              <a:t>After second dose of the medicine, the patient went to deep and sound sleep.</a:t>
            </a:r>
          </a:p>
          <a:p>
            <a:pPr algn="just" eaLnBrk="1" hangingPunct="1"/>
            <a:endParaRPr lang="en-US" b="1" dirty="0" smtClean="0">
              <a:solidFill>
                <a:srgbClr val="002060"/>
              </a:solidFill>
            </a:endParaRPr>
          </a:p>
          <a:p>
            <a:pPr algn="just" eaLnBrk="1" hangingPunct="1"/>
            <a:r>
              <a:rPr lang="en-US" b="1" dirty="0" smtClean="0">
                <a:solidFill>
                  <a:srgbClr val="002060"/>
                </a:solidFill>
              </a:rPr>
              <a:t>With the help of Dr. Phelan, she had recovered her health completely. </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3"/>
          <p:cNvSpPr>
            <a:spLocks noGrp="1" noChangeArrowheads="1"/>
          </p:cNvSpPr>
          <p:nvPr>
            <p:ph type="body" idx="1"/>
          </p:nvPr>
        </p:nvSpPr>
        <p:spPr>
          <a:xfrm>
            <a:off x="685800" y="609600"/>
            <a:ext cx="7772400" cy="4535487"/>
          </a:xfrm>
        </p:spPr>
        <p:txBody>
          <a:bodyPr/>
          <a:lstStyle/>
          <a:p>
            <a:pPr algn="just" eaLnBrk="1" hangingPunct="1">
              <a:lnSpc>
                <a:spcPct val="80000"/>
              </a:lnSpc>
            </a:pPr>
            <a:r>
              <a:rPr lang="en-US" sz="2800" b="1" dirty="0" smtClean="0">
                <a:solidFill>
                  <a:schemeClr val="tx2"/>
                </a:solidFill>
              </a:rPr>
              <a:t>There are strange and rare symptoms, even in parts of the body, which the experienced physician learns are so guiding that they must be ranked in the higher and first classes.</a:t>
            </a:r>
          </a:p>
          <a:p>
            <a:pPr algn="just" eaLnBrk="1" hangingPunct="1">
              <a:lnSpc>
                <a:spcPct val="80000"/>
              </a:lnSpc>
            </a:pPr>
            <a:endParaRPr lang="en-US" sz="2800" b="1" dirty="0" smtClean="0">
              <a:solidFill>
                <a:schemeClr val="tx2"/>
              </a:solidFill>
            </a:endParaRPr>
          </a:p>
          <a:p>
            <a:pPr algn="just" eaLnBrk="1" hangingPunct="1">
              <a:lnSpc>
                <a:spcPct val="80000"/>
              </a:lnSpc>
            </a:pPr>
            <a:endParaRPr lang="en-US" sz="2800" b="1" dirty="0" smtClean="0">
              <a:solidFill>
                <a:schemeClr val="tx2"/>
              </a:solidFill>
            </a:endParaRPr>
          </a:p>
          <a:p>
            <a:pPr algn="just" eaLnBrk="1" hangingPunct="1">
              <a:lnSpc>
                <a:spcPct val="80000"/>
              </a:lnSpc>
            </a:pPr>
            <a:r>
              <a:rPr lang="en-US" sz="2800" b="1" dirty="0" smtClean="0">
                <a:solidFill>
                  <a:schemeClr val="tx2"/>
                </a:solidFill>
              </a:rPr>
              <a:t>These include some keynotes which may guide safely to a remedy or to the shaping of results, </a:t>
            </a:r>
            <a:r>
              <a:rPr lang="en-US" sz="2800" b="1" i="1" dirty="0" smtClean="0">
                <a:solidFill>
                  <a:srgbClr val="FF33CC"/>
                </a:solidFill>
              </a:rPr>
              <a:t>provided that the mental and the physical generals do not stand contrary, as to their modalities, and therefore oppose the keynote symptoms.</a:t>
            </a:r>
            <a:endParaRPr lang="en-US" sz="2800" b="1" dirty="0" smtClean="0">
              <a:solidFill>
                <a:srgbClr val="FF33CC"/>
              </a:solidFill>
            </a:endParaRP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3"/>
          <p:cNvSpPr>
            <a:spLocks noGrp="1" noChangeArrowheads="1"/>
          </p:cNvSpPr>
          <p:nvPr>
            <p:ph type="body" idx="1"/>
          </p:nvPr>
        </p:nvSpPr>
        <p:spPr>
          <a:xfrm>
            <a:off x="609600" y="838200"/>
            <a:ext cx="7772400" cy="4840287"/>
          </a:xfrm>
        </p:spPr>
        <p:txBody>
          <a:bodyPr/>
          <a:lstStyle/>
          <a:p>
            <a:pPr algn="just" eaLnBrk="1" hangingPunct="1"/>
            <a:r>
              <a:rPr lang="en-US" sz="2800" b="1" dirty="0" smtClean="0">
                <a:solidFill>
                  <a:schemeClr val="tx2"/>
                </a:solidFill>
              </a:rPr>
              <a:t>Any remedy correctly worked out, when looked up in the Materia Medica, should be perceived to agree with, and to fit, the patient; his symptoms; his parts; and his modalities.</a:t>
            </a:r>
          </a:p>
          <a:p>
            <a:pPr algn="just" eaLnBrk="1" hangingPunct="1"/>
            <a:endParaRPr lang="en-US" sz="2800" b="1" dirty="0" smtClean="0">
              <a:solidFill>
                <a:schemeClr val="tx2"/>
              </a:solidFill>
            </a:endParaRPr>
          </a:p>
          <a:p>
            <a:pPr algn="just" eaLnBrk="1" hangingPunct="1"/>
            <a:endParaRPr lang="en-US" sz="2800" b="1" dirty="0" smtClean="0">
              <a:solidFill>
                <a:schemeClr val="tx2"/>
              </a:solidFill>
            </a:endParaRPr>
          </a:p>
          <a:p>
            <a:pPr algn="just" eaLnBrk="1" hangingPunct="1"/>
            <a:r>
              <a:rPr lang="en-US" sz="2800" b="1" dirty="0" smtClean="0">
                <a:solidFill>
                  <a:srgbClr val="FF3300"/>
                </a:solidFill>
              </a:rPr>
              <a:t>It is quite possible for a remedy not having the highest marking in the anamnesis to be the most similar in image, as seen in the Materia Medica.</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3"/>
          <p:cNvSpPr>
            <a:spLocks noGrp="1" noChangeArrowheads="1"/>
          </p:cNvSpPr>
          <p:nvPr>
            <p:ph type="body" idx="1"/>
          </p:nvPr>
        </p:nvSpPr>
        <p:spPr>
          <a:xfrm>
            <a:off x="685800" y="762000"/>
            <a:ext cx="7772400" cy="4611687"/>
          </a:xfrm>
        </p:spPr>
        <p:txBody>
          <a:bodyPr>
            <a:normAutofit fontScale="92500"/>
          </a:bodyPr>
          <a:lstStyle/>
          <a:p>
            <a:pPr algn="just" eaLnBrk="1" hangingPunct="1">
              <a:lnSpc>
                <a:spcPct val="90000"/>
              </a:lnSpc>
            </a:pPr>
            <a:r>
              <a:rPr lang="en-US" b="1" dirty="0" smtClean="0">
                <a:solidFill>
                  <a:schemeClr val="tx2"/>
                </a:solidFill>
              </a:rPr>
              <a:t>The artistic prescriber sees much in the proving that cannot be retained in the repertory, where everything must be sacrificed for the alphabetical system.  </a:t>
            </a:r>
          </a:p>
          <a:p>
            <a:pPr algn="just" eaLnBrk="1" hangingPunct="1">
              <a:lnSpc>
                <a:spcPct val="90000"/>
              </a:lnSpc>
            </a:pPr>
            <a:endParaRPr lang="en-US" b="1" dirty="0" smtClean="0">
              <a:solidFill>
                <a:schemeClr val="tx2"/>
              </a:solidFill>
            </a:endParaRPr>
          </a:p>
          <a:p>
            <a:pPr algn="just" eaLnBrk="1" hangingPunct="1">
              <a:lnSpc>
                <a:spcPct val="90000"/>
              </a:lnSpc>
            </a:pPr>
            <a:endParaRPr lang="en-US" b="1" dirty="0" smtClean="0">
              <a:solidFill>
                <a:schemeClr val="tx2"/>
              </a:solidFill>
            </a:endParaRPr>
          </a:p>
          <a:p>
            <a:pPr algn="just" eaLnBrk="1" hangingPunct="1">
              <a:lnSpc>
                <a:spcPct val="90000"/>
              </a:lnSpc>
            </a:pPr>
            <a:r>
              <a:rPr lang="en-US" b="1" dirty="0" smtClean="0">
                <a:solidFill>
                  <a:schemeClr val="tx2"/>
                </a:solidFill>
              </a:rPr>
              <a:t>The artistic prescriber must study HMM long and earnestly to enable him to fix in his mind sick images, which , when needed, will infill the sick personalities of human beings.</a:t>
            </a:r>
            <a:r>
              <a:rPr lang="en-US" b="1" dirty="0" smtClean="0"/>
              <a:t>   </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3"/>
          <p:cNvSpPr>
            <a:spLocks noGrp="1" noChangeArrowheads="1"/>
          </p:cNvSpPr>
          <p:nvPr>
            <p:ph type="body" idx="1"/>
          </p:nvPr>
        </p:nvSpPr>
        <p:spPr>
          <a:xfrm>
            <a:off x="838200" y="990600"/>
            <a:ext cx="7772400" cy="4459287"/>
          </a:xfrm>
        </p:spPr>
        <p:txBody>
          <a:bodyPr/>
          <a:lstStyle/>
          <a:p>
            <a:pPr algn="just" eaLnBrk="1" hangingPunct="1"/>
            <a:r>
              <a:rPr lang="en-US" b="1" dirty="0" smtClean="0">
                <a:solidFill>
                  <a:schemeClr val="tx2"/>
                </a:solidFill>
              </a:rPr>
              <a:t>These are too numerous and too various to be named or classified.</a:t>
            </a:r>
          </a:p>
          <a:p>
            <a:pPr algn="just" eaLnBrk="1" hangingPunct="1"/>
            <a:endParaRPr lang="en-US" b="1" dirty="0" smtClean="0">
              <a:solidFill>
                <a:schemeClr val="tx2"/>
              </a:solidFill>
            </a:endParaRPr>
          </a:p>
          <a:p>
            <a:pPr algn="just" eaLnBrk="1" hangingPunct="1"/>
            <a:r>
              <a:rPr lang="en-US" b="1" dirty="0" smtClean="0">
                <a:solidFill>
                  <a:schemeClr val="tx2"/>
                </a:solidFill>
              </a:rPr>
              <a:t>I have often known the intuitive prescriber to attempt to explain a so-called </a:t>
            </a:r>
            <a:r>
              <a:rPr lang="en-US" b="1" dirty="0" err="1" smtClean="0">
                <a:solidFill>
                  <a:schemeClr val="tx2"/>
                </a:solidFill>
              </a:rPr>
              <a:t>marvellous</a:t>
            </a:r>
            <a:r>
              <a:rPr lang="en-US" b="1" dirty="0" smtClean="0">
                <a:solidFill>
                  <a:schemeClr val="tx2"/>
                </a:solidFill>
              </a:rPr>
              <a:t> cure by saying: “ I cannot quite say how I came to give that remedy but it resembled him.”</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3"/>
          <p:cNvSpPr>
            <a:spLocks noGrp="1" noChangeArrowheads="1"/>
          </p:cNvSpPr>
          <p:nvPr>
            <p:ph type="body" idx="1"/>
          </p:nvPr>
        </p:nvSpPr>
        <p:spPr>
          <a:xfrm>
            <a:off x="685800" y="609600"/>
            <a:ext cx="7772400" cy="5334000"/>
          </a:xfrm>
        </p:spPr>
        <p:txBody>
          <a:bodyPr>
            <a:normAutofit lnSpcReduction="10000"/>
          </a:bodyPr>
          <a:lstStyle/>
          <a:p>
            <a:pPr algn="just" eaLnBrk="1" hangingPunct="1">
              <a:lnSpc>
                <a:spcPct val="80000"/>
              </a:lnSpc>
            </a:pPr>
            <a:r>
              <a:rPr lang="en-US" sz="2800" b="1" dirty="0" smtClean="0">
                <a:solidFill>
                  <a:schemeClr val="tx2"/>
                </a:solidFill>
              </a:rPr>
              <a:t>We have heard this, and felt, and seen it, but who can attempt to explain it?</a:t>
            </a:r>
          </a:p>
          <a:p>
            <a:pPr algn="just" eaLnBrk="1" hangingPunct="1">
              <a:lnSpc>
                <a:spcPct val="80000"/>
              </a:lnSpc>
            </a:pPr>
            <a:endParaRPr lang="en-US" sz="2800" b="1" dirty="0" smtClean="0">
              <a:solidFill>
                <a:schemeClr val="tx2"/>
              </a:solidFill>
            </a:endParaRPr>
          </a:p>
          <a:p>
            <a:pPr algn="just" eaLnBrk="1" hangingPunct="1">
              <a:lnSpc>
                <a:spcPct val="80000"/>
              </a:lnSpc>
            </a:pPr>
            <a:r>
              <a:rPr lang="en-US" sz="2800" b="1" dirty="0" smtClean="0">
                <a:solidFill>
                  <a:schemeClr val="tx2"/>
                </a:solidFill>
              </a:rPr>
              <a:t>It is something that belongs not to the neophyte, but comes gradually to the experienced artistic prescriber.</a:t>
            </a:r>
          </a:p>
          <a:p>
            <a:pPr algn="just" eaLnBrk="1" hangingPunct="1">
              <a:lnSpc>
                <a:spcPct val="80000"/>
              </a:lnSpc>
            </a:pPr>
            <a:endParaRPr lang="en-US" sz="2800" b="1" dirty="0" smtClean="0">
              <a:solidFill>
                <a:schemeClr val="tx2"/>
              </a:solidFill>
            </a:endParaRPr>
          </a:p>
          <a:p>
            <a:pPr algn="just" eaLnBrk="1" hangingPunct="1">
              <a:lnSpc>
                <a:spcPct val="80000"/>
              </a:lnSpc>
            </a:pPr>
            <a:r>
              <a:rPr lang="en-US" sz="2800" b="1" dirty="0" smtClean="0">
                <a:solidFill>
                  <a:schemeClr val="tx2"/>
                </a:solidFill>
              </a:rPr>
              <a:t>It is only the growth of art in the artistic mind: what is noticed in all artists.</a:t>
            </a:r>
          </a:p>
          <a:p>
            <a:pPr algn="just" eaLnBrk="1" hangingPunct="1">
              <a:lnSpc>
                <a:spcPct val="80000"/>
              </a:lnSpc>
            </a:pPr>
            <a:endParaRPr lang="en-US" sz="2800" b="1" dirty="0" smtClean="0">
              <a:solidFill>
                <a:schemeClr val="tx2"/>
              </a:solidFill>
            </a:endParaRPr>
          </a:p>
          <a:p>
            <a:pPr algn="just" eaLnBrk="1" hangingPunct="1">
              <a:lnSpc>
                <a:spcPct val="80000"/>
              </a:lnSpc>
            </a:pPr>
            <a:r>
              <a:rPr lang="en-US" sz="2800" b="1" dirty="0" smtClean="0">
                <a:solidFill>
                  <a:schemeClr val="tx2"/>
                </a:solidFill>
              </a:rPr>
              <a:t>It belongs to all healing artists, but if carried too far it becomes a fatal mistake, and must therefore be corrected by Repertory work done in even the most mechanical manner.</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3"/>
          <p:cNvSpPr>
            <a:spLocks noGrp="1" noChangeArrowheads="1"/>
          </p:cNvSpPr>
          <p:nvPr>
            <p:ph type="body" idx="1"/>
          </p:nvPr>
        </p:nvSpPr>
        <p:spPr>
          <a:xfrm>
            <a:off x="838200" y="685800"/>
            <a:ext cx="7772400" cy="4611687"/>
          </a:xfrm>
        </p:spPr>
        <p:txBody>
          <a:bodyPr/>
          <a:lstStyle/>
          <a:p>
            <a:pPr algn="just" eaLnBrk="1" hangingPunct="1">
              <a:lnSpc>
                <a:spcPct val="90000"/>
              </a:lnSpc>
            </a:pPr>
            <a:r>
              <a:rPr lang="en-US" b="1" dirty="0" smtClean="0">
                <a:solidFill>
                  <a:schemeClr val="tx2"/>
                </a:solidFill>
              </a:rPr>
              <a:t>The more each one restrains the tendency to carelessness in prescribing and in method, the wiser he becomes in artistic effects and HMM work.</a:t>
            </a:r>
          </a:p>
          <a:p>
            <a:pPr algn="just" eaLnBrk="1" hangingPunct="1">
              <a:lnSpc>
                <a:spcPct val="90000"/>
              </a:lnSpc>
            </a:pPr>
            <a:endParaRPr lang="en-US" b="1" dirty="0" smtClean="0">
              <a:solidFill>
                <a:schemeClr val="tx2"/>
              </a:solidFill>
            </a:endParaRPr>
          </a:p>
          <a:p>
            <a:pPr algn="just" eaLnBrk="1" hangingPunct="1">
              <a:lnSpc>
                <a:spcPct val="90000"/>
              </a:lnSpc>
            </a:pPr>
            <a:r>
              <a:rPr lang="en-US" b="1" dirty="0" smtClean="0">
                <a:solidFill>
                  <a:schemeClr val="tx2"/>
                </a:solidFill>
              </a:rPr>
              <a:t>The two features of prescribing must go hand in hand, and must be kept in a high degree of balance, or loose methods and habits will come upon any good worker.</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algn="ctr" eaLnBrk="1" hangingPunct="1"/>
            <a:r>
              <a:rPr lang="en-US" b="1" smtClean="0"/>
              <a:t>How to Study The Repertory</a:t>
            </a:r>
            <a:r>
              <a:rPr lang="en-US" smtClean="0"/>
              <a:t> </a:t>
            </a:r>
          </a:p>
        </p:txBody>
      </p:sp>
      <p:sp>
        <p:nvSpPr>
          <p:cNvPr id="79875" name="Rectangle 3"/>
          <p:cNvSpPr>
            <a:spLocks noGrp="1" noChangeArrowheads="1"/>
          </p:cNvSpPr>
          <p:nvPr>
            <p:ph type="body" idx="1"/>
          </p:nvPr>
        </p:nvSpPr>
        <p:spPr>
          <a:xfrm>
            <a:off x="838200" y="1524000"/>
            <a:ext cx="7580312" cy="4840287"/>
          </a:xfrm>
        </p:spPr>
        <p:txBody>
          <a:bodyPr/>
          <a:lstStyle/>
          <a:p>
            <a:pPr algn="just" eaLnBrk="1" hangingPunct="1"/>
            <a:r>
              <a:rPr lang="en-US" sz="2800" b="1" dirty="0" smtClean="0">
                <a:solidFill>
                  <a:schemeClr val="tx2"/>
                </a:solidFill>
              </a:rPr>
              <a:t>After all the symptoms of a patient have been written out the </a:t>
            </a:r>
            <a:r>
              <a:rPr lang="en-US" sz="2800" b="1" i="1" dirty="0" smtClean="0">
                <a:solidFill>
                  <a:srgbClr val="FF33CC"/>
                </a:solidFill>
              </a:rPr>
              <a:t>Repertory</a:t>
            </a:r>
            <a:r>
              <a:rPr lang="en-US" sz="2800" b="1" dirty="0" smtClean="0">
                <a:solidFill>
                  <a:schemeClr val="tx2"/>
                </a:solidFill>
              </a:rPr>
              <a:t> should be taken up.</a:t>
            </a:r>
          </a:p>
          <a:p>
            <a:pPr algn="just" eaLnBrk="1" hangingPunct="1"/>
            <a:endParaRPr lang="en-US" sz="2800" b="1" dirty="0" smtClean="0">
              <a:solidFill>
                <a:schemeClr val="tx2"/>
              </a:solidFill>
            </a:endParaRPr>
          </a:p>
          <a:p>
            <a:pPr algn="just" eaLnBrk="1" hangingPunct="1"/>
            <a:r>
              <a:rPr lang="en-US" sz="2800" b="1" dirty="0" smtClean="0">
                <a:solidFill>
                  <a:schemeClr val="tx2"/>
                </a:solidFill>
              </a:rPr>
              <a:t>The beginner should not attempt to abbreviate the anamnesis, but should write out the </a:t>
            </a:r>
            <a:r>
              <a:rPr lang="en-US" sz="2800" b="1" i="1" dirty="0" smtClean="0">
                <a:solidFill>
                  <a:srgbClr val="FF33CC"/>
                </a:solidFill>
              </a:rPr>
              <a:t>full general rubric</a:t>
            </a:r>
            <a:r>
              <a:rPr lang="en-US" sz="2800" b="1" dirty="0" smtClean="0">
                <a:solidFill>
                  <a:schemeClr val="tx2"/>
                </a:solidFill>
              </a:rPr>
              <a:t> for exercise, if nothing more.</a:t>
            </a:r>
          </a:p>
          <a:p>
            <a:pPr algn="just" eaLnBrk="1" hangingPunct="1"/>
            <a:endParaRPr lang="en-US" sz="2800" b="1" dirty="0" smtClean="0">
              <a:solidFill>
                <a:schemeClr val="tx2"/>
              </a:solidFill>
            </a:endParaRPr>
          </a:p>
          <a:p>
            <a:pPr algn="just" eaLnBrk="1" hangingPunct="1"/>
            <a:r>
              <a:rPr lang="en-US" sz="2800" b="1" dirty="0" smtClean="0">
                <a:solidFill>
                  <a:schemeClr val="tx2"/>
                </a:solidFill>
              </a:rPr>
              <a:t>If </a:t>
            </a:r>
            <a:r>
              <a:rPr lang="en-US" sz="2800" b="1" i="1" dirty="0" smtClean="0">
                <a:solidFill>
                  <a:srgbClr val="FF33CC"/>
                </a:solidFill>
              </a:rPr>
              <a:t>melancholy</a:t>
            </a:r>
            <a:r>
              <a:rPr lang="en-US" sz="2800" b="1" dirty="0" smtClean="0">
                <a:solidFill>
                  <a:schemeClr val="tx2"/>
                </a:solidFill>
              </a:rPr>
              <a:t> be the word, the remedies set to the word should be written down with all the graduations.  </a:t>
            </a:r>
          </a:p>
        </p:txBody>
      </p:sp>
      <p:sp>
        <p:nvSpPr>
          <p:cNvPr id="4" name="Footer Placeholder 3"/>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3"/>
          <p:cNvSpPr>
            <a:spLocks noGrp="1" noChangeArrowheads="1"/>
          </p:cNvSpPr>
          <p:nvPr>
            <p:ph type="body" idx="1"/>
          </p:nvPr>
        </p:nvSpPr>
        <p:spPr>
          <a:xfrm>
            <a:off x="609600" y="762000"/>
            <a:ext cx="7924800" cy="4459288"/>
          </a:xfrm>
        </p:spPr>
        <p:txBody>
          <a:bodyPr/>
          <a:lstStyle/>
          <a:p>
            <a:pPr algn="just" eaLnBrk="1" hangingPunct="1">
              <a:lnSpc>
                <a:spcPct val="90000"/>
              </a:lnSpc>
            </a:pPr>
            <a:r>
              <a:rPr lang="en-US" b="1" dirty="0" smtClean="0">
                <a:solidFill>
                  <a:schemeClr val="tx2"/>
                </a:solidFill>
              </a:rPr>
              <a:t>If the </a:t>
            </a:r>
            <a:r>
              <a:rPr lang="en-US" b="1" i="1" dirty="0" smtClean="0">
                <a:solidFill>
                  <a:srgbClr val="FF33CC"/>
                </a:solidFill>
              </a:rPr>
              <a:t>melancholy</a:t>
            </a:r>
            <a:r>
              <a:rPr lang="en-US" b="1" dirty="0" smtClean="0">
                <a:solidFill>
                  <a:schemeClr val="tx2"/>
                </a:solidFill>
              </a:rPr>
              <a:t> appear only </a:t>
            </a:r>
            <a:r>
              <a:rPr lang="en-US" b="1" i="1" dirty="0" smtClean="0">
                <a:solidFill>
                  <a:srgbClr val="FF33CC"/>
                </a:solidFill>
              </a:rPr>
              <a:t>before</a:t>
            </a:r>
            <a:r>
              <a:rPr lang="en-US" b="1" dirty="0" smtClean="0">
                <a:solidFill>
                  <a:schemeClr val="tx2"/>
                </a:solidFill>
              </a:rPr>
              <a:t> the menses let a sub-rubric be placed in a manner to show at a glance the number of remedies of the general class having the special period of aggravation.</a:t>
            </a:r>
          </a:p>
          <a:p>
            <a:pPr algn="just" eaLnBrk="1" hangingPunct="1">
              <a:lnSpc>
                <a:spcPct val="90000"/>
              </a:lnSpc>
            </a:pPr>
            <a:endParaRPr lang="en-US" b="1" dirty="0" smtClean="0">
              <a:solidFill>
                <a:schemeClr val="tx2"/>
              </a:solidFill>
            </a:endParaRPr>
          </a:p>
          <a:p>
            <a:pPr algn="just" eaLnBrk="1" hangingPunct="1">
              <a:lnSpc>
                <a:spcPct val="90000"/>
              </a:lnSpc>
            </a:pPr>
            <a:r>
              <a:rPr lang="en-US" b="1" dirty="0" smtClean="0">
                <a:solidFill>
                  <a:schemeClr val="tx2"/>
                </a:solidFill>
              </a:rPr>
              <a:t>Many of the most brilliant cures are made from the </a:t>
            </a:r>
            <a:r>
              <a:rPr lang="en-US" b="1" i="1" dirty="0" smtClean="0">
                <a:solidFill>
                  <a:srgbClr val="FF33CC"/>
                </a:solidFill>
              </a:rPr>
              <a:t>general rubric </a:t>
            </a:r>
            <a:r>
              <a:rPr lang="en-US" b="1" dirty="0" smtClean="0">
                <a:solidFill>
                  <a:schemeClr val="tx2"/>
                </a:solidFill>
              </a:rPr>
              <a:t>when the special does not help.</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3"/>
          <p:cNvSpPr>
            <a:spLocks noGrp="1" noChangeArrowheads="1"/>
          </p:cNvSpPr>
          <p:nvPr>
            <p:ph type="body" idx="1"/>
          </p:nvPr>
        </p:nvSpPr>
        <p:spPr>
          <a:xfrm>
            <a:off x="762000" y="685800"/>
            <a:ext cx="7580312" cy="4840287"/>
          </a:xfrm>
        </p:spPr>
        <p:txBody>
          <a:bodyPr/>
          <a:lstStyle/>
          <a:p>
            <a:pPr algn="just" eaLnBrk="1" hangingPunct="1"/>
            <a:r>
              <a:rPr lang="en-US" sz="2800" b="1" dirty="0" smtClean="0">
                <a:solidFill>
                  <a:schemeClr val="tx2"/>
                </a:solidFill>
              </a:rPr>
              <a:t>Again we have to work </a:t>
            </a:r>
            <a:r>
              <a:rPr lang="en-US" sz="2800" b="1" i="1" dirty="0" smtClean="0">
                <a:solidFill>
                  <a:srgbClr val="FF33CC"/>
                </a:solidFill>
              </a:rPr>
              <a:t>by analogy.</a:t>
            </a:r>
          </a:p>
          <a:p>
            <a:pPr algn="just" eaLnBrk="1" hangingPunct="1"/>
            <a:endParaRPr lang="en-US" sz="2800" b="1" i="1" dirty="0" smtClean="0">
              <a:solidFill>
                <a:srgbClr val="FF33CC"/>
              </a:solidFill>
            </a:endParaRPr>
          </a:p>
          <a:p>
            <a:pPr algn="just" eaLnBrk="1" hangingPunct="1"/>
            <a:r>
              <a:rPr lang="en-US" sz="2800" b="1" dirty="0" smtClean="0">
                <a:solidFill>
                  <a:schemeClr val="tx2"/>
                </a:solidFill>
              </a:rPr>
              <a:t>In this method </a:t>
            </a:r>
            <a:r>
              <a:rPr lang="en-US" sz="2800" b="1" i="1" dirty="0" err="1" smtClean="0">
                <a:solidFill>
                  <a:srgbClr val="FF33CC"/>
                </a:solidFill>
              </a:rPr>
              <a:t>Boenninghausen’s</a:t>
            </a:r>
            <a:r>
              <a:rPr lang="en-US" sz="2800" b="1" i="1" dirty="0" smtClean="0">
                <a:solidFill>
                  <a:srgbClr val="FF33CC"/>
                </a:solidFill>
              </a:rPr>
              <a:t> Pocket Repertory</a:t>
            </a:r>
            <a:r>
              <a:rPr lang="en-US" sz="2800" b="1" dirty="0" smtClean="0">
                <a:solidFill>
                  <a:schemeClr val="tx2"/>
                </a:solidFill>
              </a:rPr>
              <a:t> is of the greatest service.</a:t>
            </a:r>
          </a:p>
          <a:p>
            <a:pPr algn="just" eaLnBrk="1" hangingPunct="1"/>
            <a:endParaRPr lang="en-US" sz="2800" b="1" dirty="0" smtClean="0">
              <a:solidFill>
                <a:schemeClr val="tx2"/>
              </a:solidFill>
            </a:endParaRPr>
          </a:p>
          <a:p>
            <a:pPr algn="just" eaLnBrk="1" hangingPunct="1"/>
            <a:r>
              <a:rPr lang="en-US" sz="2800" b="1" dirty="0" smtClean="0">
                <a:solidFill>
                  <a:schemeClr val="tx2"/>
                </a:solidFill>
              </a:rPr>
              <a:t>Take Minton’s most excellent work, and we find menstrual agonies are ameliorated </a:t>
            </a:r>
            <a:r>
              <a:rPr lang="en-US" sz="2800" b="1" dirty="0" smtClean="0">
                <a:solidFill>
                  <a:srgbClr val="FF33CC"/>
                </a:solidFill>
              </a:rPr>
              <a:t>by heat</a:t>
            </a:r>
            <a:r>
              <a:rPr lang="en-US" sz="2800" b="1" dirty="0" smtClean="0">
                <a:solidFill>
                  <a:schemeClr val="tx2"/>
                </a:solidFill>
              </a:rPr>
              <a:t>, peculiar to Arsenic and </a:t>
            </a:r>
            <a:r>
              <a:rPr lang="en-US" sz="2800" b="1" dirty="0" err="1" smtClean="0">
                <a:solidFill>
                  <a:schemeClr val="tx2"/>
                </a:solidFill>
              </a:rPr>
              <a:t>Nux</a:t>
            </a:r>
            <a:r>
              <a:rPr lang="en-US" sz="2800" b="1" dirty="0" smtClean="0">
                <a:solidFill>
                  <a:schemeClr val="tx2"/>
                </a:solidFill>
              </a:rPr>
              <a:t> </a:t>
            </a:r>
            <a:r>
              <a:rPr lang="en-US" sz="2800" b="1" dirty="0" err="1" smtClean="0">
                <a:solidFill>
                  <a:schemeClr val="tx2"/>
                </a:solidFill>
              </a:rPr>
              <a:t>Vomica</a:t>
            </a:r>
            <a:r>
              <a:rPr lang="en-US" sz="2800" b="1" dirty="0" smtClean="0">
                <a:solidFill>
                  <a:schemeClr val="tx2"/>
                </a:solidFill>
              </a:rPr>
              <a:t> and </a:t>
            </a:r>
            <a:r>
              <a:rPr lang="en-US" sz="2800" b="1" dirty="0" smtClean="0">
                <a:solidFill>
                  <a:srgbClr val="FF33CC"/>
                </a:solidFill>
              </a:rPr>
              <a:t>by moist heat</a:t>
            </a:r>
            <a:r>
              <a:rPr lang="en-US" sz="2800" b="1" dirty="0" smtClean="0">
                <a:solidFill>
                  <a:schemeClr val="tx2"/>
                </a:solidFill>
              </a:rPr>
              <a:t> to </a:t>
            </a:r>
            <a:r>
              <a:rPr lang="en-US" sz="2800" b="1" dirty="0" err="1" smtClean="0">
                <a:solidFill>
                  <a:schemeClr val="tx2"/>
                </a:solidFill>
              </a:rPr>
              <a:t>Nux</a:t>
            </a:r>
            <a:r>
              <a:rPr lang="en-US" sz="2800" b="1" dirty="0" smtClean="0">
                <a:solidFill>
                  <a:schemeClr val="tx2"/>
                </a:solidFill>
              </a:rPr>
              <a:t> Mos.  </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3"/>
          <p:cNvSpPr>
            <a:spLocks noGrp="1" noChangeArrowheads="1"/>
          </p:cNvSpPr>
          <p:nvPr>
            <p:ph type="body" idx="1"/>
          </p:nvPr>
        </p:nvSpPr>
        <p:spPr>
          <a:xfrm>
            <a:off x="685800" y="685800"/>
            <a:ext cx="7772400" cy="4535487"/>
          </a:xfrm>
        </p:spPr>
        <p:txBody>
          <a:bodyPr/>
          <a:lstStyle/>
          <a:p>
            <a:pPr algn="just" eaLnBrk="1" hangingPunct="1"/>
            <a:r>
              <a:rPr lang="en-US" sz="2800" b="1" dirty="0" smtClean="0">
                <a:solidFill>
                  <a:schemeClr val="tx2"/>
                </a:solidFill>
              </a:rPr>
              <a:t>But the symptoms of one case are not like either of these remedies, and we must go further into the HMM.</a:t>
            </a:r>
          </a:p>
          <a:p>
            <a:pPr algn="just" eaLnBrk="1" hangingPunct="1"/>
            <a:endParaRPr lang="en-US" sz="2800" b="1" dirty="0" smtClean="0">
              <a:solidFill>
                <a:schemeClr val="tx2"/>
              </a:solidFill>
            </a:endParaRPr>
          </a:p>
          <a:p>
            <a:pPr algn="just" eaLnBrk="1" hangingPunct="1"/>
            <a:r>
              <a:rPr lang="en-US" sz="2800" b="1" dirty="0" smtClean="0">
                <a:solidFill>
                  <a:schemeClr val="tx2"/>
                </a:solidFill>
              </a:rPr>
              <a:t>We can there form the </a:t>
            </a:r>
            <a:r>
              <a:rPr lang="en-US" sz="2800" b="1" dirty="0" err="1" smtClean="0">
                <a:solidFill>
                  <a:schemeClr val="tx2"/>
                </a:solidFill>
              </a:rPr>
              <a:t>anemnesis</a:t>
            </a:r>
            <a:r>
              <a:rPr lang="en-US" sz="2800" b="1" dirty="0" smtClean="0">
                <a:solidFill>
                  <a:schemeClr val="tx2"/>
                </a:solidFill>
              </a:rPr>
              <a:t> by analogy and make use of the general rubric, taking all the remedies known to be generally ameliorated by heat and warmth applied.</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body" idx="1"/>
          </p:nvPr>
        </p:nvSpPr>
        <p:spPr>
          <a:xfrm>
            <a:off x="685800" y="838200"/>
            <a:ext cx="7772400" cy="4840287"/>
          </a:xfrm>
        </p:spPr>
        <p:txBody>
          <a:bodyPr/>
          <a:lstStyle/>
          <a:p>
            <a:pPr algn="just" eaLnBrk="1" hangingPunct="1">
              <a:lnSpc>
                <a:spcPct val="80000"/>
              </a:lnSpc>
            </a:pPr>
            <a:r>
              <a:rPr lang="en-US" sz="2800" b="1" dirty="0" smtClean="0">
                <a:solidFill>
                  <a:srgbClr val="002060"/>
                </a:solidFill>
              </a:rPr>
              <a:t>This incidence encouraged Dr. Kent to practice Homoeopathy.</a:t>
            </a:r>
          </a:p>
          <a:p>
            <a:pPr algn="just" eaLnBrk="1" hangingPunct="1">
              <a:lnSpc>
                <a:spcPct val="80000"/>
              </a:lnSpc>
            </a:pPr>
            <a:endParaRPr lang="en-US" sz="2800" b="1" dirty="0" smtClean="0">
              <a:solidFill>
                <a:srgbClr val="002060"/>
              </a:solidFill>
            </a:endParaRPr>
          </a:p>
          <a:p>
            <a:pPr algn="just" eaLnBrk="1" hangingPunct="1">
              <a:lnSpc>
                <a:spcPct val="80000"/>
              </a:lnSpc>
            </a:pPr>
            <a:r>
              <a:rPr lang="en-US" sz="2800" b="1" dirty="0" smtClean="0">
                <a:solidFill>
                  <a:srgbClr val="002060"/>
                </a:solidFill>
              </a:rPr>
              <a:t>Under the guidance of Dr. Phelan, he studied </a:t>
            </a:r>
            <a:r>
              <a:rPr lang="en-US" sz="2800" b="1" i="1" dirty="0" smtClean="0">
                <a:solidFill>
                  <a:srgbClr val="002060"/>
                </a:solidFill>
              </a:rPr>
              <a:t>Hahnemann’s </a:t>
            </a:r>
            <a:r>
              <a:rPr lang="en-US" sz="2800" b="1" i="1" dirty="0" err="1" smtClean="0">
                <a:solidFill>
                  <a:srgbClr val="002060"/>
                </a:solidFill>
              </a:rPr>
              <a:t>Organon</a:t>
            </a:r>
            <a:r>
              <a:rPr lang="en-US" sz="2800" b="1" i="1" dirty="0" smtClean="0">
                <a:solidFill>
                  <a:srgbClr val="002060"/>
                </a:solidFill>
              </a:rPr>
              <a:t> </a:t>
            </a:r>
            <a:r>
              <a:rPr lang="en-US" sz="2800" b="1" dirty="0" smtClean="0">
                <a:solidFill>
                  <a:srgbClr val="002060"/>
                </a:solidFill>
              </a:rPr>
              <a:t>and worked night and day to gain the knowledge.</a:t>
            </a:r>
          </a:p>
          <a:p>
            <a:pPr algn="just" eaLnBrk="1" hangingPunct="1">
              <a:lnSpc>
                <a:spcPct val="80000"/>
              </a:lnSpc>
            </a:pPr>
            <a:endParaRPr lang="en-US" sz="2800" b="1" dirty="0" smtClean="0">
              <a:solidFill>
                <a:srgbClr val="002060"/>
              </a:solidFill>
            </a:endParaRPr>
          </a:p>
          <a:p>
            <a:pPr algn="just" eaLnBrk="1" hangingPunct="1">
              <a:lnSpc>
                <a:spcPct val="80000"/>
              </a:lnSpc>
            </a:pPr>
            <a:r>
              <a:rPr lang="en-US" sz="2800" b="1" dirty="0" smtClean="0">
                <a:solidFill>
                  <a:srgbClr val="002060"/>
                </a:solidFill>
              </a:rPr>
              <a:t>He was so overwhelmed by what he discovered after studying homoeopathy, he decided to resign his Chair of Anatomy and to give up his membership of the Eclectic National Medical Association.</a:t>
            </a:r>
            <a:r>
              <a:rPr lang="en-US" sz="2800" dirty="0" smtClean="0">
                <a:solidFill>
                  <a:srgbClr val="002060"/>
                </a:solidFill>
              </a:rPr>
              <a:t>    </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3"/>
          <p:cNvSpPr>
            <a:spLocks noGrp="1" noChangeArrowheads="1"/>
          </p:cNvSpPr>
          <p:nvPr>
            <p:ph type="body" idx="1"/>
          </p:nvPr>
        </p:nvSpPr>
        <p:spPr>
          <a:xfrm>
            <a:off x="914400" y="762000"/>
            <a:ext cx="7772400" cy="4840287"/>
          </a:xfrm>
        </p:spPr>
        <p:txBody>
          <a:bodyPr/>
          <a:lstStyle/>
          <a:p>
            <a:pPr algn="just" eaLnBrk="1" hangingPunct="1"/>
            <a:r>
              <a:rPr lang="en-US" b="1" dirty="0" smtClean="0">
                <a:solidFill>
                  <a:schemeClr val="tx2"/>
                </a:solidFill>
              </a:rPr>
              <a:t>The patient does not always express the symptom in the language that would best indicate the</a:t>
            </a:r>
            <a:r>
              <a:rPr lang="en-US" b="1" i="1" dirty="0" smtClean="0">
                <a:solidFill>
                  <a:srgbClr val="FF33CC"/>
                </a:solidFill>
              </a:rPr>
              <a:t> real nature</a:t>
            </a:r>
            <a:r>
              <a:rPr lang="en-US" b="1" dirty="0" smtClean="0">
                <a:solidFill>
                  <a:schemeClr val="tx2"/>
                </a:solidFill>
              </a:rPr>
              <a:t> of the symptom.</a:t>
            </a:r>
          </a:p>
          <a:p>
            <a:pPr algn="just" eaLnBrk="1" hangingPunct="1"/>
            <a:endParaRPr lang="en-US" b="1" dirty="0" smtClean="0">
              <a:solidFill>
                <a:schemeClr val="tx2"/>
              </a:solidFill>
            </a:endParaRPr>
          </a:p>
          <a:p>
            <a:pPr algn="just" eaLnBrk="1" hangingPunct="1"/>
            <a:r>
              <a:rPr lang="en-US" b="1" dirty="0" smtClean="0">
                <a:solidFill>
                  <a:schemeClr val="tx2"/>
                </a:solidFill>
              </a:rPr>
              <a:t>Then it is that judgment is required, that the physician may gain a</a:t>
            </a:r>
            <a:r>
              <a:rPr lang="en-US" b="1" i="1" dirty="0" smtClean="0">
                <a:solidFill>
                  <a:schemeClr val="tx2"/>
                </a:solidFill>
              </a:rPr>
              <a:t> </a:t>
            </a:r>
            <a:r>
              <a:rPr lang="en-US" b="1" i="1" dirty="0" smtClean="0">
                <a:solidFill>
                  <a:srgbClr val="FF33CC"/>
                </a:solidFill>
              </a:rPr>
              <a:t>correct interpretation</a:t>
            </a:r>
            <a:r>
              <a:rPr lang="en-US" b="1" dirty="0" smtClean="0">
                <a:solidFill>
                  <a:srgbClr val="FF33CC"/>
                </a:solidFill>
              </a:rPr>
              <a:t> </a:t>
            </a:r>
            <a:r>
              <a:rPr lang="en-US" b="1" dirty="0" smtClean="0">
                <a:solidFill>
                  <a:schemeClr val="tx2"/>
                </a:solidFill>
              </a:rPr>
              <a:t>of the symptoms. </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3"/>
          <p:cNvSpPr>
            <a:spLocks noGrp="1" noChangeArrowheads="1"/>
          </p:cNvSpPr>
          <p:nvPr>
            <p:ph type="body" idx="1"/>
          </p:nvPr>
        </p:nvSpPr>
        <p:spPr>
          <a:xfrm>
            <a:off x="685800" y="685800"/>
            <a:ext cx="7772400" cy="4535487"/>
          </a:xfrm>
        </p:spPr>
        <p:txBody>
          <a:bodyPr>
            <a:normAutofit fontScale="92500"/>
          </a:bodyPr>
          <a:lstStyle/>
          <a:p>
            <a:pPr algn="just" eaLnBrk="1" hangingPunct="1"/>
            <a:r>
              <a:rPr lang="en-US" sz="2800" b="1" dirty="0" smtClean="0">
                <a:solidFill>
                  <a:schemeClr val="tx2"/>
                </a:solidFill>
              </a:rPr>
              <a:t>So often is this true that the young man and often the old are led from the true expressions of nature, and he will make an inappropriate prescription.</a:t>
            </a:r>
          </a:p>
          <a:p>
            <a:pPr algn="just" eaLnBrk="1" hangingPunct="1"/>
            <a:endParaRPr lang="en-US" sz="2800" b="1" dirty="0" smtClean="0">
              <a:solidFill>
                <a:schemeClr val="tx2"/>
              </a:solidFill>
            </a:endParaRPr>
          </a:p>
          <a:p>
            <a:pPr algn="just" eaLnBrk="1" hangingPunct="1"/>
            <a:r>
              <a:rPr lang="en-US" sz="2800" b="1" dirty="0" smtClean="0">
                <a:solidFill>
                  <a:schemeClr val="tx2"/>
                </a:solidFill>
              </a:rPr>
              <a:t>The task of taking symptoms is often a most difficult one.</a:t>
            </a:r>
          </a:p>
          <a:p>
            <a:pPr algn="just" eaLnBrk="1" hangingPunct="1"/>
            <a:endParaRPr lang="en-US" sz="2800" b="1" dirty="0" smtClean="0">
              <a:solidFill>
                <a:schemeClr val="tx2"/>
              </a:solidFill>
            </a:endParaRPr>
          </a:p>
          <a:p>
            <a:pPr algn="just" eaLnBrk="1" hangingPunct="1"/>
            <a:r>
              <a:rPr lang="en-US" sz="2800" b="1" dirty="0" smtClean="0">
                <a:solidFill>
                  <a:schemeClr val="tx2"/>
                </a:solidFill>
              </a:rPr>
              <a:t>It is sometimes possible to abbreviate the anamnesis by selecting one symptom that is very peculiar containing the key to the case.  </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3"/>
          <p:cNvSpPr>
            <a:spLocks noGrp="1" noChangeArrowheads="1"/>
          </p:cNvSpPr>
          <p:nvPr>
            <p:ph type="body" idx="1"/>
          </p:nvPr>
        </p:nvSpPr>
        <p:spPr>
          <a:xfrm>
            <a:off x="685800" y="533400"/>
            <a:ext cx="7772400" cy="4840287"/>
          </a:xfrm>
        </p:spPr>
        <p:txBody>
          <a:bodyPr/>
          <a:lstStyle/>
          <a:p>
            <a:pPr algn="just" eaLnBrk="1" hangingPunct="1"/>
            <a:r>
              <a:rPr lang="en-US" b="1" dirty="0" smtClean="0">
                <a:solidFill>
                  <a:schemeClr val="tx2"/>
                </a:solidFill>
              </a:rPr>
              <a:t>A young man cannot often detect this peculiarity and he should seldom attempt it.</a:t>
            </a:r>
          </a:p>
          <a:p>
            <a:pPr algn="just" eaLnBrk="1" hangingPunct="1"/>
            <a:endParaRPr lang="en-US" b="1" dirty="0" smtClean="0">
              <a:solidFill>
                <a:schemeClr val="tx2"/>
              </a:solidFill>
            </a:endParaRPr>
          </a:p>
          <a:p>
            <a:pPr algn="just" eaLnBrk="1" hangingPunct="1"/>
            <a:r>
              <a:rPr lang="en-US" b="1" dirty="0" smtClean="0">
                <a:solidFill>
                  <a:schemeClr val="tx2"/>
                </a:solidFill>
              </a:rPr>
              <a:t>It is often convenient to abbreviate by taking a group of 3 or 4 essentials in a given case, making a summary of these, and eliminating all remedies not found in all the essential symptoms. </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3"/>
          <p:cNvSpPr>
            <a:spLocks noGrp="1" noChangeArrowheads="1"/>
          </p:cNvSpPr>
          <p:nvPr>
            <p:ph type="body" idx="1"/>
          </p:nvPr>
        </p:nvSpPr>
        <p:spPr>
          <a:xfrm>
            <a:off x="609600" y="685800"/>
            <a:ext cx="7772400" cy="4840287"/>
          </a:xfrm>
        </p:spPr>
        <p:txBody>
          <a:bodyPr>
            <a:normAutofit fontScale="92500" lnSpcReduction="20000"/>
          </a:bodyPr>
          <a:lstStyle/>
          <a:p>
            <a:pPr algn="just" eaLnBrk="1" hangingPunct="1"/>
            <a:r>
              <a:rPr lang="en-US" sz="2800" b="1" dirty="0" smtClean="0">
                <a:solidFill>
                  <a:schemeClr val="tx2"/>
                </a:solidFill>
              </a:rPr>
              <a:t>A man with considerable experience may cut short the work in this way.</a:t>
            </a:r>
          </a:p>
          <a:p>
            <a:pPr algn="just" eaLnBrk="1" hangingPunct="1"/>
            <a:endParaRPr lang="en-US" sz="2800" b="1" dirty="0" smtClean="0">
              <a:solidFill>
                <a:schemeClr val="tx2"/>
              </a:solidFill>
            </a:endParaRPr>
          </a:p>
          <a:p>
            <a:pPr algn="just" eaLnBrk="1" hangingPunct="1"/>
            <a:r>
              <a:rPr lang="en-US" sz="2800" b="1" dirty="0" smtClean="0">
                <a:solidFill>
                  <a:schemeClr val="tx2"/>
                </a:solidFill>
              </a:rPr>
              <a:t>I have frequently known young men to mistake a modality for a symptom.</a:t>
            </a:r>
          </a:p>
          <a:p>
            <a:pPr algn="just" eaLnBrk="1" hangingPunct="1"/>
            <a:endParaRPr lang="en-US" sz="2800" b="1" dirty="0" smtClean="0">
              <a:solidFill>
                <a:schemeClr val="tx2"/>
              </a:solidFill>
            </a:endParaRPr>
          </a:p>
          <a:p>
            <a:pPr algn="just" eaLnBrk="1" hangingPunct="1"/>
            <a:r>
              <a:rPr lang="en-US" sz="2800" b="1" dirty="0" smtClean="0">
                <a:solidFill>
                  <a:schemeClr val="tx2"/>
                </a:solidFill>
              </a:rPr>
              <a:t>This is fatal to a correct result.</a:t>
            </a:r>
          </a:p>
          <a:p>
            <a:pPr algn="just" eaLnBrk="1" hangingPunct="1"/>
            <a:endParaRPr lang="en-US" sz="2800" b="1" dirty="0" smtClean="0">
              <a:solidFill>
                <a:schemeClr val="tx2"/>
              </a:solidFill>
            </a:endParaRPr>
          </a:p>
          <a:p>
            <a:pPr algn="just" eaLnBrk="1" hangingPunct="1"/>
            <a:r>
              <a:rPr lang="en-US" sz="2800" b="1" dirty="0" smtClean="0">
                <a:solidFill>
                  <a:schemeClr val="tx2"/>
                </a:solidFill>
              </a:rPr>
              <a:t>The symptom is the sensation or condition, and the modality is only a modification.  The symptom often becomes </a:t>
            </a:r>
            <a:r>
              <a:rPr lang="en-US" sz="2800" b="1" i="1" dirty="0" smtClean="0">
                <a:solidFill>
                  <a:srgbClr val="FF33CC"/>
                </a:solidFill>
              </a:rPr>
              <a:t>peculiar</a:t>
            </a:r>
            <a:r>
              <a:rPr lang="en-US" sz="2800" b="1" i="1" dirty="0" smtClean="0">
                <a:solidFill>
                  <a:schemeClr val="tx2"/>
                </a:solidFill>
              </a:rPr>
              <a:t> </a:t>
            </a:r>
            <a:r>
              <a:rPr lang="en-US" sz="2800" b="1" dirty="0" smtClean="0">
                <a:solidFill>
                  <a:schemeClr val="tx2"/>
                </a:solidFill>
              </a:rPr>
              <a:t> or </a:t>
            </a:r>
            <a:r>
              <a:rPr lang="en-US" sz="2800" b="1" i="1" dirty="0" smtClean="0">
                <a:solidFill>
                  <a:srgbClr val="FF33CC"/>
                </a:solidFill>
              </a:rPr>
              <a:t>characteristic</a:t>
            </a:r>
            <a:r>
              <a:rPr lang="en-US" sz="2800" b="1" i="1" dirty="0" smtClean="0">
                <a:solidFill>
                  <a:schemeClr val="tx2"/>
                </a:solidFill>
              </a:rPr>
              <a:t> </a:t>
            </a:r>
            <a:r>
              <a:rPr lang="en-US" sz="2800" b="1" dirty="0" smtClean="0">
                <a:solidFill>
                  <a:schemeClr val="tx2"/>
                </a:solidFill>
              </a:rPr>
              <a:t> through its modality.</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3"/>
          <p:cNvSpPr>
            <a:spLocks noGrp="1" noChangeArrowheads="1"/>
          </p:cNvSpPr>
          <p:nvPr>
            <p:ph type="body" idx="1"/>
          </p:nvPr>
        </p:nvSpPr>
        <p:spPr>
          <a:xfrm>
            <a:off x="685800" y="457200"/>
            <a:ext cx="7772400" cy="4840287"/>
          </a:xfrm>
        </p:spPr>
        <p:txBody>
          <a:bodyPr>
            <a:normAutofit lnSpcReduction="10000"/>
          </a:bodyPr>
          <a:lstStyle/>
          <a:p>
            <a:pPr algn="just" eaLnBrk="1" hangingPunct="1">
              <a:lnSpc>
                <a:spcPct val="90000"/>
              </a:lnSpc>
            </a:pPr>
            <a:r>
              <a:rPr lang="en-US" b="1" dirty="0" smtClean="0">
                <a:solidFill>
                  <a:schemeClr val="tx2"/>
                </a:solidFill>
              </a:rPr>
              <a:t>When a sensation is looking up in the </a:t>
            </a:r>
            <a:r>
              <a:rPr lang="en-US" b="1" i="1" dirty="0" smtClean="0">
                <a:solidFill>
                  <a:srgbClr val="FF33CC"/>
                </a:solidFill>
              </a:rPr>
              <a:t>Repertory</a:t>
            </a:r>
            <a:r>
              <a:rPr lang="en-US" b="1" dirty="0" smtClean="0">
                <a:solidFill>
                  <a:schemeClr val="tx2"/>
                </a:solidFill>
              </a:rPr>
              <a:t>, all the remedies belonging to it should be written out, and individualization began by modalities.</a:t>
            </a:r>
          </a:p>
          <a:p>
            <a:pPr algn="just" eaLnBrk="1" hangingPunct="1">
              <a:lnSpc>
                <a:spcPct val="90000"/>
              </a:lnSpc>
            </a:pPr>
            <a:endParaRPr lang="en-US" b="1" dirty="0" smtClean="0">
              <a:solidFill>
                <a:schemeClr val="tx2"/>
              </a:solidFill>
            </a:endParaRPr>
          </a:p>
          <a:p>
            <a:pPr algn="just" eaLnBrk="1" hangingPunct="1">
              <a:lnSpc>
                <a:spcPct val="90000"/>
              </a:lnSpc>
            </a:pPr>
            <a:r>
              <a:rPr lang="en-US" b="1" dirty="0" smtClean="0">
                <a:solidFill>
                  <a:schemeClr val="tx2"/>
                </a:solidFill>
              </a:rPr>
              <a:t>A high temperature, a fever </a:t>
            </a:r>
            <a:r>
              <a:rPr lang="en-US" b="1" dirty="0" smtClean="0">
                <a:solidFill>
                  <a:srgbClr val="FF33CC"/>
                </a:solidFill>
              </a:rPr>
              <a:t>without thirst,</a:t>
            </a:r>
            <a:r>
              <a:rPr lang="en-US" b="1" dirty="0" smtClean="0">
                <a:solidFill>
                  <a:schemeClr val="tx2"/>
                </a:solidFill>
              </a:rPr>
              <a:t> is in a measure </a:t>
            </a:r>
            <a:r>
              <a:rPr lang="en-US" b="1" i="1" dirty="0" smtClean="0">
                <a:solidFill>
                  <a:srgbClr val="FF33CC"/>
                </a:solidFill>
              </a:rPr>
              <a:t>peculiar</a:t>
            </a:r>
            <a:r>
              <a:rPr lang="en-US" b="1" dirty="0" smtClean="0">
                <a:solidFill>
                  <a:schemeClr val="tx2"/>
                </a:solidFill>
              </a:rPr>
              <a:t>. </a:t>
            </a:r>
          </a:p>
          <a:p>
            <a:pPr algn="just" eaLnBrk="1" hangingPunct="1">
              <a:lnSpc>
                <a:spcPct val="90000"/>
              </a:lnSpc>
            </a:pPr>
            <a:endParaRPr lang="en-US" b="1" dirty="0" smtClean="0">
              <a:solidFill>
                <a:schemeClr val="tx2"/>
              </a:solidFill>
            </a:endParaRPr>
          </a:p>
          <a:p>
            <a:pPr algn="just" eaLnBrk="1" hangingPunct="1">
              <a:lnSpc>
                <a:spcPct val="90000"/>
              </a:lnSpc>
            </a:pPr>
            <a:r>
              <a:rPr lang="en-US" b="1" dirty="0" smtClean="0">
                <a:solidFill>
                  <a:schemeClr val="tx2"/>
                </a:solidFill>
              </a:rPr>
              <a:t>A </a:t>
            </a:r>
            <a:r>
              <a:rPr lang="en-US" b="1" i="1" dirty="0" smtClean="0">
                <a:solidFill>
                  <a:srgbClr val="FF33CC"/>
                </a:solidFill>
              </a:rPr>
              <a:t>hard</a:t>
            </a:r>
            <a:r>
              <a:rPr lang="en-US" b="1" i="1" dirty="0" smtClean="0">
                <a:solidFill>
                  <a:schemeClr val="tx2"/>
                </a:solidFill>
              </a:rPr>
              <a:t> </a:t>
            </a:r>
            <a:r>
              <a:rPr lang="en-US" b="1" i="1" dirty="0" smtClean="0">
                <a:solidFill>
                  <a:srgbClr val="FF33CC"/>
                </a:solidFill>
              </a:rPr>
              <a:t>chill</a:t>
            </a:r>
            <a:r>
              <a:rPr lang="en-US" b="1" dirty="0" smtClean="0">
                <a:solidFill>
                  <a:schemeClr val="tx2"/>
                </a:solidFill>
              </a:rPr>
              <a:t> with thirst for cold water is </a:t>
            </a:r>
            <a:r>
              <a:rPr lang="en-US" b="1" i="1" dirty="0" smtClean="0">
                <a:solidFill>
                  <a:srgbClr val="FF33CC"/>
                </a:solidFill>
              </a:rPr>
              <a:t>peculiar</a:t>
            </a:r>
            <a:r>
              <a:rPr lang="en-US" b="1" dirty="0" smtClean="0">
                <a:solidFill>
                  <a:schemeClr val="tx2"/>
                </a:solidFill>
              </a:rPr>
              <a:t>.</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3"/>
          <p:cNvSpPr>
            <a:spLocks noGrp="1" noChangeArrowheads="1"/>
          </p:cNvSpPr>
          <p:nvPr>
            <p:ph type="body" idx="1"/>
          </p:nvPr>
        </p:nvSpPr>
        <p:spPr>
          <a:xfrm>
            <a:off x="762000" y="1143000"/>
            <a:ext cx="7504112" cy="4114800"/>
          </a:xfrm>
        </p:spPr>
        <p:txBody>
          <a:bodyPr/>
          <a:lstStyle/>
          <a:p>
            <a:pPr algn="just" eaLnBrk="1" hangingPunct="1"/>
            <a:r>
              <a:rPr lang="en-US" b="1" dirty="0" smtClean="0">
                <a:solidFill>
                  <a:schemeClr val="tx2"/>
                </a:solidFill>
              </a:rPr>
              <a:t>Thirst with a fever, with the heat, is not peculiar, because you can safely say it is common to find </a:t>
            </a:r>
            <a:r>
              <a:rPr lang="en-US" b="1" i="1" dirty="0" smtClean="0">
                <a:solidFill>
                  <a:schemeClr val="tx2"/>
                </a:solidFill>
              </a:rPr>
              <a:t>heat with thirst, </a:t>
            </a:r>
            <a:r>
              <a:rPr lang="en-US" b="1" dirty="0" smtClean="0">
                <a:solidFill>
                  <a:schemeClr val="tx2"/>
                </a:solidFill>
              </a:rPr>
              <a:t> and uncommon to find heat without thirst.</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3"/>
          <p:cNvSpPr>
            <a:spLocks noGrp="1" noChangeArrowheads="1"/>
          </p:cNvSpPr>
          <p:nvPr>
            <p:ph type="body" idx="1"/>
          </p:nvPr>
        </p:nvSpPr>
        <p:spPr>
          <a:xfrm>
            <a:off x="762000" y="762000"/>
            <a:ext cx="7580312" cy="4840287"/>
          </a:xfrm>
        </p:spPr>
        <p:txBody>
          <a:bodyPr/>
          <a:lstStyle/>
          <a:p>
            <a:pPr algn="just" eaLnBrk="1" hangingPunct="1">
              <a:lnSpc>
                <a:spcPct val="90000"/>
              </a:lnSpc>
            </a:pPr>
            <a:r>
              <a:rPr lang="en-US" sz="2400" b="1" dirty="0" smtClean="0">
                <a:solidFill>
                  <a:schemeClr val="tx2"/>
                </a:solidFill>
              </a:rPr>
              <a:t>I am asked what I mean when I  say to beginners, </a:t>
            </a:r>
            <a:r>
              <a:rPr lang="en-US" sz="2400" b="1" i="1" dirty="0" smtClean="0">
                <a:solidFill>
                  <a:srgbClr val="FF33CC"/>
                </a:solidFill>
              </a:rPr>
              <a:t>treat the patient and not the disease</a:t>
            </a:r>
            <a:r>
              <a:rPr lang="en-US" sz="2400" b="1" i="1" dirty="0" smtClean="0">
                <a:solidFill>
                  <a:schemeClr val="tx2"/>
                </a:solidFill>
              </a:rPr>
              <a:t>.</a:t>
            </a:r>
          </a:p>
          <a:p>
            <a:pPr algn="just" eaLnBrk="1" hangingPunct="1">
              <a:lnSpc>
                <a:spcPct val="90000"/>
              </a:lnSpc>
            </a:pPr>
            <a:endParaRPr lang="en-US" sz="2400" b="1" i="1" dirty="0" smtClean="0">
              <a:solidFill>
                <a:schemeClr val="tx2"/>
              </a:solidFill>
            </a:endParaRPr>
          </a:p>
          <a:p>
            <a:pPr algn="just" eaLnBrk="1" hangingPunct="1">
              <a:lnSpc>
                <a:spcPct val="90000"/>
              </a:lnSpc>
            </a:pPr>
            <a:endParaRPr lang="en-US" sz="2400" b="1" i="1" dirty="0" smtClean="0">
              <a:solidFill>
                <a:schemeClr val="tx2"/>
              </a:solidFill>
            </a:endParaRPr>
          </a:p>
          <a:p>
            <a:pPr algn="just" eaLnBrk="1" hangingPunct="1">
              <a:lnSpc>
                <a:spcPct val="90000"/>
              </a:lnSpc>
            </a:pPr>
            <a:r>
              <a:rPr lang="en-US" sz="2400" b="1" dirty="0" smtClean="0">
                <a:solidFill>
                  <a:schemeClr val="tx2"/>
                </a:solidFill>
              </a:rPr>
              <a:t>My answer always is about as follows: The symptom that is seldom found in a given disease is one not peculiar to the disease, but peculiar to the patient, therefore the peculiarities of the patient have made the disease differ from all the members of its class and from all others in the class, and make this disease, as affecting this patient, an individuality by itself, and can only be treated as an individual. </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3"/>
          <p:cNvSpPr>
            <a:spLocks noGrp="1" noChangeArrowheads="1"/>
          </p:cNvSpPr>
          <p:nvPr>
            <p:ph type="body" idx="1"/>
          </p:nvPr>
        </p:nvSpPr>
        <p:spPr>
          <a:xfrm>
            <a:off x="762000" y="914400"/>
            <a:ext cx="7580312" cy="4840287"/>
          </a:xfrm>
        </p:spPr>
        <p:txBody>
          <a:bodyPr/>
          <a:lstStyle/>
          <a:p>
            <a:pPr algn="just" eaLnBrk="1" hangingPunct="1"/>
            <a:r>
              <a:rPr lang="en-US" sz="2800" b="1" dirty="0" smtClean="0">
                <a:solidFill>
                  <a:schemeClr val="tx2"/>
                </a:solidFill>
              </a:rPr>
              <a:t>This individuality in the patient manifests itself by </a:t>
            </a:r>
            <a:r>
              <a:rPr lang="en-US" sz="2800" b="1" i="1" dirty="0" smtClean="0">
                <a:solidFill>
                  <a:srgbClr val="FF33CC"/>
                </a:solidFill>
              </a:rPr>
              <a:t>peculiar</a:t>
            </a:r>
            <a:r>
              <a:rPr lang="en-US" sz="2800" b="1" dirty="0" smtClean="0">
                <a:solidFill>
                  <a:schemeClr val="tx2"/>
                </a:solidFill>
              </a:rPr>
              <a:t> symptoms nearly always prominent, and always looked for by the true healer.</a:t>
            </a:r>
          </a:p>
          <a:p>
            <a:pPr algn="just" eaLnBrk="1" hangingPunct="1"/>
            <a:endParaRPr lang="en-US" sz="2800" b="1" dirty="0" smtClean="0">
              <a:solidFill>
                <a:schemeClr val="tx2"/>
              </a:solidFill>
            </a:endParaRPr>
          </a:p>
          <a:p>
            <a:pPr algn="just" eaLnBrk="1" hangingPunct="1"/>
            <a:r>
              <a:rPr lang="en-US" sz="2800" b="1" dirty="0" smtClean="0">
                <a:solidFill>
                  <a:schemeClr val="tx2"/>
                </a:solidFill>
              </a:rPr>
              <a:t>The man who gives Aconite for fever knows nothing of the  spirit of the law of the duties of the physician.</a:t>
            </a:r>
          </a:p>
          <a:p>
            <a:pPr algn="just" eaLnBrk="1" hangingPunct="1"/>
            <a:endParaRPr lang="en-US" sz="2800" b="1" dirty="0" smtClean="0">
              <a:solidFill>
                <a:schemeClr val="tx2"/>
              </a:solidFill>
            </a:endParaRPr>
          </a:p>
          <a:p>
            <a:pPr algn="just" eaLnBrk="1" hangingPunct="1"/>
            <a:r>
              <a:rPr lang="en-US" sz="2800" b="1" dirty="0" smtClean="0">
                <a:solidFill>
                  <a:schemeClr val="tx2"/>
                </a:solidFill>
              </a:rPr>
              <a:t>The same is true of </a:t>
            </a:r>
            <a:r>
              <a:rPr lang="en-US" sz="2800" b="1" i="1" dirty="0" smtClean="0">
                <a:solidFill>
                  <a:srgbClr val="FF33CC"/>
                </a:solidFill>
              </a:rPr>
              <a:t>Colocynth</a:t>
            </a:r>
            <a:r>
              <a:rPr lang="en-US" sz="2800" b="1" dirty="0" smtClean="0">
                <a:solidFill>
                  <a:schemeClr val="tx2"/>
                </a:solidFill>
              </a:rPr>
              <a:t> for colic, </a:t>
            </a:r>
            <a:r>
              <a:rPr lang="en-US" sz="2800" b="1" i="1" dirty="0" smtClean="0">
                <a:solidFill>
                  <a:srgbClr val="FF33CC"/>
                </a:solidFill>
              </a:rPr>
              <a:t>Arsenic</a:t>
            </a:r>
            <a:r>
              <a:rPr lang="en-US" sz="2800" b="1" dirty="0" smtClean="0">
                <a:solidFill>
                  <a:schemeClr val="tx2"/>
                </a:solidFill>
              </a:rPr>
              <a:t> for chill etc.</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3"/>
          <p:cNvSpPr>
            <a:spLocks noGrp="1" noChangeArrowheads="1"/>
          </p:cNvSpPr>
          <p:nvPr>
            <p:ph type="body" idx="1"/>
          </p:nvPr>
        </p:nvSpPr>
        <p:spPr>
          <a:xfrm>
            <a:off x="762000" y="1066800"/>
            <a:ext cx="7772400" cy="4840287"/>
          </a:xfrm>
        </p:spPr>
        <p:txBody>
          <a:bodyPr/>
          <a:lstStyle/>
          <a:p>
            <a:pPr algn="just" eaLnBrk="1" hangingPunct="1"/>
            <a:r>
              <a:rPr lang="en-US" sz="2800" b="1" dirty="0" smtClean="0">
                <a:solidFill>
                  <a:schemeClr val="tx2"/>
                </a:solidFill>
              </a:rPr>
              <a:t>“What shall we do when we find several peculiarities in the same patient and one remedy does not cover them all?”</a:t>
            </a:r>
          </a:p>
          <a:p>
            <a:pPr algn="just" eaLnBrk="1" hangingPunct="1"/>
            <a:endParaRPr lang="en-US" sz="2800" b="1" dirty="0" smtClean="0">
              <a:solidFill>
                <a:schemeClr val="tx2"/>
              </a:solidFill>
            </a:endParaRPr>
          </a:p>
          <a:p>
            <a:pPr algn="just" eaLnBrk="1" hangingPunct="1"/>
            <a:r>
              <a:rPr lang="en-US" sz="2800" b="1" dirty="0" smtClean="0">
                <a:solidFill>
                  <a:schemeClr val="tx2"/>
                </a:solidFill>
              </a:rPr>
              <a:t>Here is where the astute physician will pick up his repertory and commence the search for a remedy most similar to all, and if he has been a student for a few years he need not go about asking foolish questions.</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3"/>
          <p:cNvSpPr>
            <a:spLocks noGrp="1" noChangeArrowheads="1"/>
          </p:cNvSpPr>
          <p:nvPr>
            <p:ph type="body" idx="1"/>
          </p:nvPr>
        </p:nvSpPr>
        <p:spPr>
          <a:xfrm>
            <a:off x="762000" y="1066800"/>
            <a:ext cx="7580312" cy="4840287"/>
          </a:xfrm>
        </p:spPr>
        <p:txBody>
          <a:bodyPr/>
          <a:lstStyle/>
          <a:p>
            <a:pPr algn="just" eaLnBrk="1" hangingPunct="1"/>
            <a:r>
              <a:rPr lang="en-US" b="1" dirty="0" smtClean="0">
                <a:solidFill>
                  <a:schemeClr val="tx2"/>
                </a:solidFill>
              </a:rPr>
              <a:t>The lazy man has spent his days in the folly of pleasures, and the man of limited belief has shot out so many valuable things that he is constantly up in public asking foolish questions and reporting cases with symptoms so badly taken that he reveals the whereabouts of his past life. </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algn="ctr" eaLnBrk="1" hangingPunct="1"/>
            <a:r>
              <a:rPr lang="en-US" b="1" smtClean="0"/>
              <a:t>Professional Career</a:t>
            </a:r>
          </a:p>
        </p:txBody>
      </p:sp>
      <p:sp>
        <p:nvSpPr>
          <p:cNvPr id="12291" name="Rectangle 3"/>
          <p:cNvSpPr>
            <a:spLocks noGrp="1" noChangeArrowheads="1"/>
          </p:cNvSpPr>
          <p:nvPr>
            <p:ph type="body" idx="1"/>
          </p:nvPr>
        </p:nvSpPr>
        <p:spPr>
          <a:xfrm>
            <a:off x="838200" y="1600200"/>
            <a:ext cx="7772400" cy="4840287"/>
          </a:xfrm>
        </p:spPr>
        <p:txBody>
          <a:bodyPr/>
          <a:lstStyle/>
          <a:p>
            <a:pPr algn="just" eaLnBrk="1" hangingPunct="1">
              <a:lnSpc>
                <a:spcPct val="80000"/>
              </a:lnSpc>
            </a:pPr>
            <a:r>
              <a:rPr lang="en-US" b="1" dirty="0" smtClean="0">
                <a:solidFill>
                  <a:srgbClr val="002060"/>
                </a:solidFill>
              </a:rPr>
              <a:t>1882:   Kent was appointed to the Chair of Surgery at the Missouri Homoeopathic Medical College, St. Louis, until the retirement in 1883 of Dr. </a:t>
            </a:r>
            <a:r>
              <a:rPr lang="en-US" b="1" dirty="0" err="1" smtClean="0">
                <a:solidFill>
                  <a:srgbClr val="002060"/>
                </a:solidFill>
              </a:rPr>
              <a:t>Uhlemeyer</a:t>
            </a:r>
            <a:r>
              <a:rPr lang="en-US" b="1" dirty="0" smtClean="0">
                <a:solidFill>
                  <a:srgbClr val="002060"/>
                </a:solidFill>
              </a:rPr>
              <a:t>, the professor of HMM.</a:t>
            </a:r>
          </a:p>
          <a:p>
            <a:pPr algn="just" eaLnBrk="1" hangingPunct="1">
              <a:lnSpc>
                <a:spcPct val="80000"/>
              </a:lnSpc>
            </a:pPr>
            <a:endParaRPr lang="en-US" b="1" dirty="0" smtClean="0">
              <a:solidFill>
                <a:srgbClr val="002060"/>
              </a:solidFill>
            </a:endParaRPr>
          </a:p>
          <a:p>
            <a:pPr algn="just" eaLnBrk="1" hangingPunct="1">
              <a:lnSpc>
                <a:spcPct val="80000"/>
              </a:lnSpc>
            </a:pPr>
            <a:r>
              <a:rPr lang="en-US" b="1" dirty="0" smtClean="0">
                <a:solidFill>
                  <a:srgbClr val="002060"/>
                </a:solidFill>
              </a:rPr>
              <a:t>At that time, Dr. </a:t>
            </a:r>
            <a:r>
              <a:rPr lang="en-US" b="1" dirty="0" err="1" smtClean="0">
                <a:solidFill>
                  <a:srgbClr val="002060"/>
                </a:solidFill>
              </a:rPr>
              <a:t>Uhlemeyer</a:t>
            </a:r>
            <a:r>
              <a:rPr lang="en-US" b="1" dirty="0" smtClean="0">
                <a:solidFill>
                  <a:srgbClr val="002060"/>
                </a:solidFill>
              </a:rPr>
              <a:t> had urged that Kent take charge of his department since his special suitability for it was generally recognized.</a:t>
            </a:r>
            <a:r>
              <a:rPr lang="en-US" sz="2800" b="1" dirty="0" smtClean="0">
                <a:solidFill>
                  <a:srgbClr val="002060"/>
                </a:solidFill>
              </a:rPr>
              <a:t>   </a:t>
            </a:r>
          </a:p>
        </p:txBody>
      </p:sp>
      <p:sp>
        <p:nvSpPr>
          <p:cNvPr id="4" name="Footer Placeholder 3"/>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3"/>
          <p:cNvSpPr>
            <a:spLocks noGrp="1" noChangeArrowheads="1"/>
          </p:cNvSpPr>
          <p:nvPr>
            <p:ph type="body" idx="1"/>
          </p:nvPr>
        </p:nvSpPr>
        <p:spPr>
          <a:xfrm>
            <a:off x="914400" y="990600"/>
            <a:ext cx="7504112" cy="4840287"/>
          </a:xfrm>
        </p:spPr>
        <p:txBody>
          <a:bodyPr/>
          <a:lstStyle/>
          <a:p>
            <a:pPr algn="just" eaLnBrk="1" hangingPunct="1"/>
            <a:r>
              <a:rPr lang="en-US" b="1" dirty="0" smtClean="0">
                <a:solidFill>
                  <a:schemeClr val="tx2"/>
                </a:solidFill>
              </a:rPr>
              <a:t>He has not made use of the </a:t>
            </a:r>
            <a:r>
              <a:rPr lang="en-US" b="1" i="1" dirty="0" smtClean="0">
                <a:solidFill>
                  <a:srgbClr val="FF33CC"/>
                </a:solidFill>
              </a:rPr>
              <a:t>Repertory</a:t>
            </a:r>
            <a:r>
              <a:rPr lang="en-US" b="1" dirty="0" smtClean="0">
                <a:solidFill>
                  <a:schemeClr val="tx2"/>
                </a:solidFill>
              </a:rPr>
              <a:t>, and shows a complete ignorance of the </a:t>
            </a:r>
            <a:r>
              <a:rPr lang="en-US" b="1" i="1" dirty="0" smtClean="0">
                <a:solidFill>
                  <a:srgbClr val="FF33CC"/>
                </a:solidFill>
              </a:rPr>
              <a:t>rubrics</a:t>
            </a:r>
            <a:r>
              <a:rPr lang="en-US" b="1" dirty="0" smtClean="0">
                <a:solidFill>
                  <a:schemeClr val="tx2"/>
                </a:solidFill>
              </a:rPr>
              <a:t> and the usual formality of taking symptoms as taught by Hahnemann.</a:t>
            </a:r>
          </a:p>
          <a:p>
            <a:pPr algn="just" eaLnBrk="1" hangingPunct="1"/>
            <a:r>
              <a:rPr lang="en-US" b="1" dirty="0" smtClean="0">
                <a:solidFill>
                  <a:schemeClr val="tx2"/>
                </a:solidFill>
              </a:rPr>
              <a:t> It is a blessed thing that they are not responsible for all their ignorance.</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itle 1"/>
          <p:cNvSpPr>
            <a:spLocks noGrp="1"/>
          </p:cNvSpPr>
          <p:nvPr>
            <p:ph type="title"/>
          </p:nvPr>
        </p:nvSpPr>
        <p:spPr/>
        <p:txBody>
          <a:bodyPr/>
          <a:lstStyle/>
          <a:p>
            <a:pPr algn="ctr" eaLnBrk="1" hangingPunct="1"/>
            <a:r>
              <a:rPr lang="en-US" b="1" smtClean="0"/>
              <a:t>How to use the Repertory</a:t>
            </a:r>
            <a:endParaRPr lang="en-US" smtClean="0"/>
          </a:p>
        </p:txBody>
      </p:sp>
      <p:sp>
        <p:nvSpPr>
          <p:cNvPr id="95235" name="Content Placeholder 2"/>
          <p:cNvSpPr>
            <a:spLocks noGrp="1"/>
          </p:cNvSpPr>
          <p:nvPr>
            <p:ph idx="1"/>
          </p:nvPr>
        </p:nvSpPr>
        <p:spPr>
          <a:xfrm>
            <a:off x="685800" y="1371600"/>
            <a:ext cx="7772400" cy="5105400"/>
          </a:xfrm>
        </p:spPr>
        <p:txBody>
          <a:bodyPr/>
          <a:lstStyle/>
          <a:p>
            <a:pPr algn="just" eaLnBrk="1" hangingPunct="1"/>
            <a:r>
              <a:rPr lang="en-US" sz="2800" b="1" dirty="0" smtClean="0">
                <a:solidFill>
                  <a:schemeClr val="tx2"/>
                </a:solidFill>
              </a:rPr>
              <a:t>Ever since the appearance of my repertory in print many of my friends who use it have urged me to write out my own method of using a repertory.</a:t>
            </a:r>
          </a:p>
          <a:p>
            <a:pPr algn="just" eaLnBrk="1" hangingPunct="1"/>
            <a:endParaRPr lang="en-US" sz="2800" b="1" dirty="0" smtClean="0">
              <a:solidFill>
                <a:schemeClr val="tx2"/>
              </a:solidFill>
            </a:endParaRPr>
          </a:p>
          <a:p>
            <a:pPr algn="just" eaLnBrk="1" hangingPunct="1"/>
            <a:r>
              <a:rPr lang="en-US" sz="2800" b="1" dirty="0" smtClean="0">
                <a:solidFill>
                  <a:schemeClr val="tx2"/>
                </a:solidFill>
              </a:rPr>
              <a:t>I realize that it is a most difficult undertaking, but shall attempt to explain my method.</a:t>
            </a:r>
          </a:p>
          <a:p>
            <a:pPr algn="just" eaLnBrk="1" hangingPunct="1"/>
            <a:endParaRPr lang="en-US" sz="2800" b="1" dirty="0" smtClean="0">
              <a:solidFill>
                <a:schemeClr val="tx2"/>
              </a:solidFill>
            </a:endParaRPr>
          </a:p>
          <a:p>
            <a:pPr algn="just" eaLnBrk="1" hangingPunct="1"/>
            <a:r>
              <a:rPr lang="en-US" sz="2800" b="1" dirty="0" smtClean="0">
                <a:solidFill>
                  <a:schemeClr val="tx2"/>
                </a:solidFill>
              </a:rPr>
              <a:t>I doubt not but most careful prescribers will find that they are working in a similar manner.</a:t>
            </a:r>
          </a:p>
        </p:txBody>
      </p:sp>
      <p:sp>
        <p:nvSpPr>
          <p:cNvPr id="4" name="Footer Placeholder 3"/>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Content Placeholder 2"/>
          <p:cNvSpPr>
            <a:spLocks noGrp="1"/>
          </p:cNvSpPr>
          <p:nvPr>
            <p:ph idx="1"/>
          </p:nvPr>
        </p:nvSpPr>
        <p:spPr>
          <a:xfrm>
            <a:off x="685800" y="838200"/>
            <a:ext cx="7772400" cy="4800600"/>
          </a:xfrm>
        </p:spPr>
        <p:txBody>
          <a:bodyPr/>
          <a:lstStyle/>
          <a:p>
            <a:pPr algn="just" eaLnBrk="1" hangingPunct="1"/>
            <a:r>
              <a:rPr lang="en-US" b="1" dirty="0" smtClean="0">
                <a:solidFill>
                  <a:schemeClr val="tx2"/>
                </a:solidFill>
              </a:rPr>
              <a:t>The use of the repertory in homoeopathic practice is a necessity if one is to do careful work.</a:t>
            </a:r>
          </a:p>
          <a:p>
            <a:pPr algn="just" eaLnBrk="1" hangingPunct="1"/>
            <a:endParaRPr lang="en-US" b="1" dirty="0" smtClean="0">
              <a:solidFill>
                <a:schemeClr val="tx2"/>
              </a:solidFill>
            </a:endParaRPr>
          </a:p>
          <a:p>
            <a:pPr algn="just" eaLnBrk="1" hangingPunct="1"/>
            <a:r>
              <a:rPr lang="en-US" b="1" dirty="0" smtClean="0">
                <a:solidFill>
                  <a:schemeClr val="tx2"/>
                </a:solidFill>
              </a:rPr>
              <a:t>Our Materia Medica is so cumbersome without a repertory that the best prescriber must meet with only indifferent results. </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Content Placeholder 2"/>
          <p:cNvSpPr>
            <a:spLocks noGrp="1"/>
          </p:cNvSpPr>
          <p:nvPr>
            <p:ph idx="1"/>
          </p:nvPr>
        </p:nvSpPr>
        <p:spPr>
          <a:xfrm>
            <a:off x="838200" y="838200"/>
            <a:ext cx="7772400" cy="4535487"/>
          </a:xfrm>
        </p:spPr>
        <p:txBody>
          <a:bodyPr/>
          <a:lstStyle/>
          <a:p>
            <a:pPr algn="just" eaLnBrk="1" hangingPunct="1"/>
            <a:r>
              <a:rPr lang="en-US" b="1" dirty="0" smtClean="0">
                <a:solidFill>
                  <a:schemeClr val="tx2"/>
                </a:solidFill>
              </a:rPr>
              <a:t>After the case has been properly taken according to Hahnemann’s rules it is ready for study.</a:t>
            </a:r>
          </a:p>
          <a:p>
            <a:pPr algn="just" eaLnBrk="1" hangingPunct="1"/>
            <a:endParaRPr lang="en-US" b="1" dirty="0" smtClean="0">
              <a:solidFill>
                <a:schemeClr val="tx2"/>
              </a:solidFill>
            </a:endParaRPr>
          </a:p>
          <a:p>
            <a:pPr algn="just" eaLnBrk="1" hangingPunct="1"/>
            <a:endParaRPr lang="en-US" b="1" dirty="0" smtClean="0">
              <a:solidFill>
                <a:schemeClr val="tx2"/>
              </a:solidFill>
            </a:endParaRPr>
          </a:p>
          <a:p>
            <a:pPr algn="just" eaLnBrk="1" hangingPunct="1"/>
            <a:r>
              <a:rPr lang="en-US" b="1" dirty="0" smtClean="0">
                <a:solidFill>
                  <a:schemeClr val="tx2"/>
                </a:solidFill>
              </a:rPr>
              <a:t>I do not intend to offer in this manner the ordinarily rubrics, because all know them so well.</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14400"/>
            <a:ext cx="7772400" cy="4840287"/>
          </a:xfrm>
        </p:spPr>
        <p:txBody>
          <a:bodyPr/>
          <a:lstStyle/>
          <a:p>
            <a:pPr algn="just" eaLnBrk="1" hangingPunct="1">
              <a:defRPr/>
            </a:pPr>
            <a:r>
              <a:rPr lang="en-US" b="1" dirty="0" smtClean="0">
                <a:solidFill>
                  <a:schemeClr val="tx2"/>
                </a:solidFill>
              </a:rPr>
              <a:t>A case that is well taken and ordinarily full will show morbid manifestations in sensitiveness to many surroundings, such as weather, heat and cold, also in the desires and aversions, mental symptoms and the various regions of the body</a:t>
            </a:r>
            <a:r>
              <a:rPr lang="en-US" b="1" dirty="0" smtClean="0">
                <a:solidFill>
                  <a:schemeClr val="accent4"/>
                </a:solidFill>
              </a:rPr>
              <a:t>.</a:t>
            </a:r>
          </a:p>
        </p:txBody>
      </p:sp>
      <p:sp>
        <p:nvSpPr>
          <p:cNvPr id="4" name="Footer Placeholder 3"/>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Content Placeholder 2"/>
          <p:cNvSpPr>
            <a:spLocks noGrp="1"/>
          </p:cNvSpPr>
          <p:nvPr>
            <p:ph idx="1"/>
          </p:nvPr>
        </p:nvSpPr>
        <p:spPr>
          <a:xfrm>
            <a:off x="685800" y="838200"/>
            <a:ext cx="7772400" cy="4687887"/>
          </a:xfrm>
        </p:spPr>
        <p:txBody>
          <a:bodyPr/>
          <a:lstStyle/>
          <a:p>
            <a:pPr algn="just" eaLnBrk="1" hangingPunct="1"/>
            <a:r>
              <a:rPr lang="en-US" b="1" dirty="0" smtClean="0">
                <a:solidFill>
                  <a:schemeClr val="tx2"/>
                </a:solidFill>
              </a:rPr>
              <a:t>When I take up a full case for study, I single out all the expressions that describe the general state, such as the aggravations and ameliorations of the general state of the patient or of many of his symptoms.</a:t>
            </a:r>
            <a:r>
              <a:rPr lang="en-US" dirty="0" smtClean="0"/>
              <a:t> </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Content Placeholder 2"/>
          <p:cNvSpPr>
            <a:spLocks noGrp="1"/>
          </p:cNvSpPr>
          <p:nvPr>
            <p:ph idx="1"/>
          </p:nvPr>
        </p:nvSpPr>
        <p:spPr>
          <a:xfrm>
            <a:off x="609600" y="838200"/>
            <a:ext cx="7772400" cy="4840287"/>
          </a:xfrm>
        </p:spPr>
        <p:txBody>
          <a:bodyPr/>
          <a:lstStyle/>
          <a:p>
            <a:pPr algn="just" eaLnBrk="1" hangingPunct="1"/>
            <a:r>
              <a:rPr lang="en-US" b="1" dirty="0" smtClean="0">
                <a:solidFill>
                  <a:schemeClr val="tx2"/>
                </a:solidFill>
              </a:rPr>
              <a:t>I next consider carefully all his longings, mental and physical, all the desires and aversions, antipathies, fears, dreads, etc.</a:t>
            </a:r>
          </a:p>
          <a:p>
            <a:pPr algn="just" eaLnBrk="1" hangingPunct="1"/>
            <a:endParaRPr lang="en-US" b="1" dirty="0" smtClean="0">
              <a:solidFill>
                <a:schemeClr val="tx2"/>
              </a:solidFill>
            </a:endParaRPr>
          </a:p>
          <a:p>
            <a:pPr algn="just" eaLnBrk="1" hangingPunct="1"/>
            <a:endParaRPr lang="en-US" b="1" dirty="0" smtClean="0">
              <a:solidFill>
                <a:schemeClr val="tx2"/>
              </a:solidFill>
            </a:endParaRPr>
          </a:p>
          <a:p>
            <a:pPr algn="just" eaLnBrk="1" hangingPunct="1"/>
            <a:r>
              <a:rPr lang="en-US" b="1" dirty="0" smtClean="0">
                <a:solidFill>
                  <a:schemeClr val="tx2"/>
                </a:solidFill>
              </a:rPr>
              <a:t>Next I look for all the intellectual perversions, methods of reasoning, memory, causes of mental disturbances, etc.</a:t>
            </a:r>
            <a:r>
              <a:rPr lang="en-US" b="1" dirty="0" smtClean="0"/>
              <a:t>  </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Content Placeholder 2"/>
          <p:cNvSpPr>
            <a:spLocks noGrp="1"/>
          </p:cNvSpPr>
          <p:nvPr>
            <p:ph idx="1"/>
          </p:nvPr>
        </p:nvSpPr>
        <p:spPr>
          <a:xfrm>
            <a:off x="762000" y="914400"/>
            <a:ext cx="7772400" cy="4611687"/>
          </a:xfrm>
        </p:spPr>
        <p:txBody>
          <a:bodyPr/>
          <a:lstStyle/>
          <a:p>
            <a:pPr algn="just" eaLnBrk="1" hangingPunct="1"/>
            <a:r>
              <a:rPr lang="en-US" sz="3600" b="1" dirty="0" smtClean="0">
                <a:solidFill>
                  <a:schemeClr val="tx2"/>
                </a:solidFill>
              </a:rPr>
              <a:t>All these I arrange in form together, in order to set opposite each one all remedies in corresponding rubrics as found in the repertory.</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Content Placeholder 2"/>
          <p:cNvSpPr>
            <a:spLocks noGrp="1"/>
          </p:cNvSpPr>
          <p:nvPr>
            <p:ph idx="1"/>
          </p:nvPr>
        </p:nvSpPr>
        <p:spPr>
          <a:xfrm>
            <a:off x="838200" y="762000"/>
            <a:ext cx="7772400" cy="5105400"/>
          </a:xfrm>
        </p:spPr>
        <p:txBody>
          <a:bodyPr/>
          <a:lstStyle/>
          <a:p>
            <a:pPr algn="just" eaLnBrk="1" hangingPunct="1"/>
            <a:r>
              <a:rPr lang="en-US" sz="3600" b="1" dirty="0" smtClean="0">
                <a:solidFill>
                  <a:schemeClr val="tx2"/>
                </a:solidFill>
              </a:rPr>
              <a:t>By the cancellation process it will soon be seen that only a few remedies run through all these symptoms, and therefore only a few are to be carefully compared in order to ascertain which one of all these is most like the particular symptoms.</a:t>
            </a:r>
          </a:p>
          <a:p>
            <a:pPr eaLnBrk="1" hangingPunct="1"/>
            <a:endParaRPr lang="en-US" dirty="0" smtClean="0"/>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Content Placeholder 2"/>
          <p:cNvSpPr>
            <a:spLocks noGrp="1"/>
          </p:cNvSpPr>
          <p:nvPr>
            <p:ph idx="1"/>
          </p:nvPr>
        </p:nvSpPr>
        <p:spPr>
          <a:xfrm>
            <a:off x="609600" y="838200"/>
            <a:ext cx="7772400" cy="4840287"/>
          </a:xfrm>
        </p:spPr>
        <p:txBody>
          <a:bodyPr/>
          <a:lstStyle/>
          <a:p>
            <a:pPr algn="just" eaLnBrk="1" hangingPunct="1"/>
            <a:r>
              <a:rPr lang="en-US" b="1" dirty="0" smtClean="0">
                <a:solidFill>
                  <a:schemeClr val="tx2"/>
                </a:solidFill>
              </a:rPr>
              <a:t>Hahnemann teaches in the 153</a:t>
            </a:r>
            <a:r>
              <a:rPr lang="en-US" b="1" baseline="30000" dirty="0" smtClean="0">
                <a:solidFill>
                  <a:schemeClr val="tx2"/>
                </a:solidFill>
              </a:rPr>
              <a:t>rd</a:t>
            </a:r>
            <a:r>
              <a:rPr lang="en-US" b="1" dirty="0" smtClean="0">
                <a:solidFill>
                  <a:schemeClr val="tx2"/>
                </a:solidFill>
              </a:rPr>
              <a:t> paragraph that we are to give particular attention to such symptoms as are peculiar and characteristic.</a:t>
            </a:r>
          </a:p>
          <a:p>
            <a:pPr algn="just" eaLnBrk="1" hangingPunct="1"/>
            <a:endParaRPr lang="en-US" b="1" dirty="0" smtClean="0">
              <a:solidFill>
                <a:schemeClr val="tx2"/>
              </a:solidFill>
            </a:endParaRPr>
          </a:p>
          <a:p>
            <a:pPr algn="just" eaLnBrk="1" hangingPunct="1"/>
            <a:endParaRPr lang="en-US" b="1" dirty="0" smtClean="0">
              <a:solidFill>
                <a:schemeClr val="tx2"/>
              </a:solidFill>
            </a:endParaRPr>
          </a:p>
          <a:p>
            <a:pPr algn="just" eaLnBrk="1" hangingPunct="1"/>
            <a:r>
              <a:rPr lang="en-US" b="1" dirty="0" smtClean="0">
                <a:solidFill>
                  <a:schemeClr val="tx2"/>
                </a:solidFill>
              </a:rPr>
              <a:t>He teaches also that the physician must pay his earnest attention to the patient.</a:t>
            </a:r>
          </a:p>
        </p:txBody>
      </p:sp>
      <p:sp>
        <p:nvSpPr>
          <p:cNvPr id="3" name="Footer Placeholder 2"/>
          <p:cNvSpPr>
            <a:spLocks noGrp="1"/>
          </p:cNvSpPr>
          <p:nvPr>
            <p:ph type="ftr" sz="quarter" idx="11"/>
          </p:nvPr>
        </p:nvSpPr>
        <p:spPr/>
        <p:txBody>
          <a:bodyPr/>
          <a:lstStyle/>
          <a:p>
            <a:r>
              <a:rPr lang="en-US" smtClean="0"/>
              <a:t>SKHMC DEPT.of.REPERTORY</a:t>
            </a: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TotalTime>
  <Words>10678</Words>
  <Application>Microsoft Office PowerPoint</Application>
  <PresentationFormat>On-screen Show (4:3)</PresentationFormat>
  <Paragraphs>966</Paragraphs>
  <Slides>201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201</vt:i4>
      </vt:variant>
    </vt:vector>
  </HeadingPairs>
  <TitlesOfParts>
    <vt:vector size="203" baseType="lpstr">
      <vt:lpstr>Office Theme</vt:lpstr>
      <vt:lpstr>Document</vt:lpstr>
      <vt:lpstr>REPERTORY OF THE HOMOEOPATHIC MATERIA MEDICA</vt:lpstr>
      <vt:lpstr>About the Author</vt:lpstr>
      <vt:lpstr>Education of the Author</vt:lpstr>
      <vt:lpstr>PowerPoint Presentation</vt:lpstr>
      <vt:lpstr>Interest in Homoeopathy</vt:lpstr>
      <vt:lpstr>PowerPoint Presentation</vt:lpstr>
      <vt:lpstr>PowerPoint Presentation</vt:lpstr>
      <vt:lpstr>PowerPoint Presentation</vt:lpstr>
      <vt:lpstr>Professional Career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“Some Important Discovery of Kent other than the Repertory in Homoeopathy </vt:lpstr>
      <vt:lpstr>PowerPoint Presentation</vt:lpstr>
      <vt:lpstr>PowerPoint Presentation</vt:lpstr>
      <vt:lpstr>PowerPoint Presentation</vt:lpstr>
      <vt:lpstr>Kent’s Concept of Totality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ORIGIN &amp; DEVELOPMENT/HISTORY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Different Editions</vt:lpstr>
      <vt:lpstr>PowerPoint Presentation</vt:lpstr>
      <vt:lpstr>PowerPoint Presentation</vt:lpstr>
      <vt:lpstr>DETAIL STUDY OF THE REPERTORY </vt:lpstr>
      <vt:lpstr>PREFIX PART</vt:lpstr>
      <vt:lpstr>REPERTORY PROPER</vt:lpstr>
      <vt:lpstr>SUFFIX PART</vt:lpstr>
      <vt:lpstr>USE OF THE REPERTORY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How to Study The Repertory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How to use the Repertory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REPERTORISING BY  MARGARET TYLER AND JOHN WEIR</vt:lpstr>
      <vt:lpstr>PowerPoint Presentation</vt:lpstr>
      <vt:lpstr>PowerPoint Presentation</vt:lpstr>
      <vt:lpstr>PowerPoint Presentation</vt:lpstr>
      <vt:lpstr>THE GRADING OF SYMPTOMS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“ELIMINATING” SYMPTOMS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PLAN AND CONSTRUCTION</vt:lpstr>
      <vt:lpstr>PowerPoint Presentation</vt:lpstr>
      <vt:lpstr>PowerPoint Presentation</vt:lpstr>
      <vt:lpstr>PowerPoint Presentation</vt:lpstr>
      <vt:lpstr>PowerPoint Presentation</vt:lpstr>
      <vt:lpstr>PowerPoint Presentation</vt:lpstr>
      <vt:lpstr>ARRANGEMENT OF RUBRICS</vt:lpstr>
      <vt:lpstr>PowerPoint Presentation</vt:lpstr>
      <vt:lpstr>PowerPoint Presentation</vt:lpstr>
      <vt:lpstr>PowerPoint Presentation</vt:lpstr>
      <vt:lpstr>PowerPoint Presentation</vt:lpstr>
      <vt:lpstr>PowerPoint Presentation</vt:lpstr>
      <vt:lpstr>PowerPoint Presentation</vt:lpstr>
      <vt:lpstr>SOME PRACTICAL GUIDELINES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New</dc:creator>
  <cp:lastModifiedBy>Lib Lab One</cp:lastModifiedBy>
  <cp:revision>12</cp:revision>
  <dcterms:created xsi:type="dcterms:W3CDTF">2006-08-16T00:00:00Z</dcterms:created>
  <dcterms:modified xsi:type="dcterms:W3CDTF">2019-12-30T07:07:15Z</dcterms:modified>
</cp:coreProperties>
</file>